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8"/>
  </p:notesMasterIdLst>
  <p:sldIdLst>
    <p:sldId id="256" r:id="rId2"/>
    <p:sldId id="1093" r:id="rId3"/>
    <p:sldId id="392" r:id="rId4"/>
    <p:sldId id="386" r:id="rId5"/>
    <p:sldId id="394" r:id="rId6"/>
    <p:sldId id="393" r:id="rId7"/>
    <p:sldId id="480" r:id="rId8"/>
    <p:sldId id="481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50" r:id="rId31"/>
    <p:sldId id="551" r:id="rId32"/>
    <p:sldId id="552" r:id="rId33"/>
    <p:sldId id="553" r:id="rId34"/>
    <p:sldId id="554" r:id="rId35"/>
    <p:sldId id="555" r:id="rId36"/>
    <p:sldId id="557" r:id="rId37"/>
    <p:sldId id="558" r:id="rId38"/>
    <p:sldId id="559" r:id="rId39"/>
    <p:sldId id="560" r:id="rId40"/>
    <p:sldId id="258" r:id="rId41"/>
    <p:sldId id="484" r:id="rId42"/>
    <p:sldId id="257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489" r:id="rId52"/>
    <p:sldId id="569" r:id="rId53"/>
    <p:sldId id="570" r:id="rId54"/>
    <p:sldId id="488" r:id="rId55"/>
    <p:sldId id="571" r:id="rId56"/>
    <p:sldId id="572" r:id="rId57"/>
    <p:sldId id="573" r:id="rId58"/>
    <p:sldId id="578" r:id="rId59"/>
    <p:sldId id="574" r:id="rId60"/>
    <p:sldId id="575" r:id="rId61"/>
    <p:sldId id="576" r:id="rId62"/>
    <p:sldId id="577" r:id="rId63"/>
    <p:sldId id="579" r:id="rId64"/>
    <p:sldId id="580" r:id="rId65"/>
    <p:sldId id="581" r:id="rId66"/>
    <p:sldId id="582" r:id="rId67"/>
    <p:sldId id="583" r:id="rId68"/>
    <p:sldId id="678" r:id="rId69"/>
    <p:sldId id="490" r:id="rId70"/>
    <p:sldId id="584" r:id="rId71"/>
    <p:sldId id="585" r:id="rId72"/>
    <p:sldId id="491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602" r:id="rId84"/>
    <p:sldId id="603" r:id="rId85"/>
    <p:sldId id="604" r:id="rId86"/>
    <p:sldId id="605" r:id="rId87"/>
    <p:sldId id="596" r:id="rId88"/>
    <p:sldId id="597" r:id="rId89"/>
    <p:sldId id="598" r:id="rId90"/>
    <p:sldId id="599" r:id="rId91"/>
    <p:sldId id="600" r:id="rId92"/>
    <p:sldId id="601" r:id="rId93"/>
    <p:sldId id="492" r:id="rId94"/>
    <p:sldId id="606" r:id="rId95"/>
    <p:sldId id="610" r:id="rId96"/>
    <p:sldId id="611" r:id="rId97"/>
    <p:sldId id="613" r:id="rId98"/>
    <p:sldId id="612" r:id="rId99"/>
    <p:sldId id="608" r:id="rId100"/>
    <p:sldId id="614" r:id="rId101"/>
    <p:sldId id="615" r:id="rId102"/>
    <p:sldId id="616" r:id="rId103"/>
    <p:sldId id="617" r:id="rId104"/>
    <p:sldId id="619" r:id="rId105"/>
    <p:sldId id="618" r:id="rId106"/>
    <p:sldId id="620" r:id="rId107"/>
    <p:sldId id="607" r:id="rId108"/>
    <p:sldId id="622" r:id="rId109"/>
    <p:sldId id="623" r:id="rId110"/>
    <p:sldId id="621" r:id="rId111"/>
    <p:sldId id="624" r:id="rId112"/>
    <p:sldId id="625" r:id="rId113"/>
    <p:sldId id="609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493" r:id="rId124"/>
    <p:sldId id="651" r:id="rId125"/>
    <p:sldId id="635" r:id="rId126"/>
    <p:sldId id="638" r:id="rId127"/>
    <p:sldId id="636" r:id="rId128"/>
    <p:sldId id="679" r:id="rId129"/>
    <p:sldId id="637" r:id="rId130"/>
    <p:sldId id="639" r:id="rId131"/>
    <p:sldId id="640" r:id="rId132"/>
    <p:sldId id="641" r:id="rId133"/>
    <p:sldId id="652" r:id="rId134"/>
    <p:sldId id="642" r:id="rId135"/>
    <p:sldId id="646" r:id="rId136"/>
    <p:sldId id="643" r:id="rId137"/>
    <p:sldId id="644" r:id="rId138"/>
    <p:sldId id="647" r:id="rId139"/>
    <p:sldId id="645" r:id="rId140"/>
    <p:sldId id="648" r:id="rId141"/>
    <p:sldId id="649" r:id="rId142"/>
    <p:sldId id="653" r:id="rId143"/>
    <p:sldId id="650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3" r:id="rId154"/>
    <p:sldId id="664" r:id="rId155"/>
    <p:sldId id="665" r:id="rId156"/>
    <p:sldId id="666" r:id="rId157"/>
    <p:sldId id="667" r:id="rId158"/>
    <p:sldId id="668" r:id="rId159"/>
    <p:sldId id="494" r:id="rId160"/>
    <p:sldId id="670" r:id="rId161"/>
    <p:sldId id="671" r:id="rId162"/>
    <p:sldId id="672" r:id="rId163"/>
    <p:sldId id="673" r:id="rId164"/>
    <p:sldId id="674" r:id="rId165"/>
    <p:sldId id="675" r:id="rId166"/>
    <p:sldId id="677" r:id="rId167"/>
    <p:sldId id="676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495" r:id="rId178"/>
    <p:sldId id="753" r:id="rId179"/>
    <p:sldId id="680" r:id="rId180"/>
    <p:sldId id="690" r:id="rId181"/>
    <p:sldId id="691" r:id="rId182"/>
    <p:sldId id="692" r:id="rId183"/>
    <p:sldId id="693" r:id="rId184"/>
    <p:sldId id="696" r:id="rId185"/>
    <p:sldId id="697" r:id="rId186"/>
    <p:sldId id="698" r:id="rId187"/>
    <p:sldId id="699" r:id="rId188"/>
    <p:sldId id="700" r:id="rId189"/>
    <p:sldId id="708" r:id="rId190"/>
    <p:sldId id="710" r:id="rId191"/>
    <p:sldId id="711" r:id="rId192"/>
    <p:sldId id="712" r:id="rId193"/>
    <p:sldId id="713" r:id="rId194"/>
    <p:sldId id="714" r:id="rId195"/>
    <p:sldId id="702" r:id="rId196"/>
    <p:sldId id="701" r:id="rId197"/>
    <p:sldId id="703" r:id="rId198"/>
    <p:sldId id="704" r:id="rId199"/>
    <p:sldId id="705" r:id="rId200"/>
    <p:sldId id="706" r:id="rId201"/>
    <p:sldId id="707" r:id="rId202"/>
    <p:sldId id="709" r:id="rId203"/>
    <p:sldId id="717" r:id="rId204"/>
    <p:sldId id="716" r:id="rId205"/>
    <p:sldId id="718" r:id="rId206"/>
    <p:sldId id="719" r:id="rId207"/>
    <p:sldId id="721" r:id="rId208"/>
    <p:sldId id="723" r:id="rId209"/>
    <p:sldId id="724" r:id="rId210"/>
    <p:sldId id="725" r:id="rId211"/>
    <p:sldId id="726" r:id="rId212"/>
    <p:sldId id="749" r:id="rId213"/>
    <p:sldId id="727" r:id="rId214"/>
    <p:sldId id="728" r:id="rId215"/>
    <p:sldId id="729" r:id="rId216"/>
    <p:sldId id="730" r:id="rId217"/>
    <p:sldId id="732" r:id="rId218"/>
    <p:sldId id="731" r:id="rId219"/>
    <p:sldId id="733" r:id="rId220"/>
    <p:sldId id="734" r:id="rId221"/>
    <p:sldId id="735" r:id="rId222"/>
    <p:sldId id="736" r:id="rId223"/>
    <p:sldId id="737" r:id="rId224"/>
    <p:sldId id="738" r:id="rId225"/>
    <p:sldId id="750" r:id="rId226"/>
    <p:sldId id="694" r:id="rId227"/>
    <p:sldId id="739" r:id="rId228"/>
    <p:sldId id="741" r:id="rId229"/>
    <p:sldId id="746" r:id="rId230"/>
    <p:sldId id="744" r:id="rId231"/>
    <p:sldId id="742" r:id="rId232"/>
    <p:sldId id="743" r:id="rId233"/>
    <p:sldId id="745" r:id="rId234"/>
    <p:sldId id="747" r:id="rId235"/>
    <p:sldId id="751" r:id="rId236"/>
    <p:sldId id="695" r:id="rId237"/>
    <p:sldId id="482" r:id="rId238"/>
    <p:sldId id="496" r:id="rId239"/>
    <p:sldId id="756" r:id="rId240"/>
    <p:sldId id="757" r:id="rId241"/>
    <p:sldId id="758" r:id="rId242"/>
    <p:sldId id="759" r:id="rId243"/>
    <p:sldId id="760" r:id="rId244"/>
    <p:sldId id="761" r:id="rId245"/>
    <p:sldId id="762" r:id="rId246"/>
    <p:sldId id="763" r:id="rId247"/>
    <p:sldId id="764" r:id="rId248"/>
    <p:sldId id="765" r:id="rId249"/>
    <p:sldId id="766" r:id="rId250"/>
    <p:sldId id="767" r:id="rId251"/>
    <p:sldId id="768" r:id="rId252"/>
    <p:sldId id="769" r:id="rId253"/>
    <p:sldId id="770" r:id="rId254"/>
    <p:sldId id="752" r:id="rId255"/>
    <p:sldId id="771" r:id="rId256"/>
    <p:sldId id="748" r:id="rId257"/>
    <p:sldId id="772" r:id="rId258"/>
    <p:sldId id="773" r:id="rId259"/>
    <p:sldId id="774" r:id="rId260"/>
    <p:sldId id="754" r:id="rId261"/>
    <p:sldId id="775" r:id="rId262"/>
    <p:sldId id="776" r:id="rId263"/>
    <p:sldId id="777" r:id="rId264"/>
    <p:sldId id="778" r:id="rId265"/>
    <p:sldId id="779" r:id="rId266"/>
    <p:sldId id="780" r:id="rId267"/>
    <p:sldId id="781" r:id="rId268"/>
    <p:sldId id="782" r:id="rId269"/>
    <p:sldId id="783" r:id="rId270"/>
    <p:sldId id="784" r:id="rId271"/>
    <p:sldId id="785" r:id="rId272"/>
    <p:sldId id="786" r:id="rId273"/>
    <p:sldId id="787" r:id="rId274"/>
    <p:sldId id="788" r:id="rId275"/>
    <p:sldId id="789" r:id="rId276"/>
    <p:sldId id="790" r:id="rId277"/>
    <p:sldId id="791" r:id="rId278"/>
    <p:sldId id="792" r:id="rId279"/>
    <p:sldId id="497" r:id="rId280"/>
    <p:sldId id="794" r:id="rId281"/>
    <p:sldId id="793" r:id="rId282"/>
    <p:sldId id="795" r:id="rId283"/>
    <p:sldId id="796" r:id="rId284"/>
    <p:sldId id="797" r:id="rId285"/>
    <p:sldId id="798" r:id="rId286"/>
    <p:sldId id="799" r:id="rId287"/>
    <p:sldId id="800" r:id="rId288"/>
    <p:sldId id="802" r:id="rId289"/>
    <p:sldId id="801" r:id="rId290"/>
    <p:sldId id="803" r:id="rId291"/>
    <p:sldId id="805" r:id="rId292"/>
    <p:sldId id="804" r:id="rId293"/>
    <p:sldId id="806" r:id="rId294"/>
    <p:sldId id="808" r:id="rId295"/>
    <p:sldId id="807" r:id="rId296"/>
    <p:sldId id="809" r:id="rId297"/>
    <p:sldId id="498" r:id="rId298"/>
    <p:sldId id="810" r:id="rId299"/>
    <p:sldId id="811" r:id="rId300"/>
    <p:sldId id="812" r:id="rId301"/>
    <p:sldId id="813" r:id="rId302"/>
    <p:sldId id="814" r:id="rId303"/>
    <p:sldId id="815" r:id="rId304"/>
    <p:sldId id="816" r:id="rId305"/>
    <p:sldId id="817" r:id="rId306"/>
    <p:sldId id="818" r:id="rId307"/>
    <p:sldId id="499" r:id="rId308"/>
    <p:sldId id="825" r:id="rId309"/>
    <p:sldId id="837" r:id="rId310"/>
    <p:sldId id="828" r:id="rId311"/>
    <p:sldId id="829" r:id="rId312"/>
    <p:sldId id="830" r:id="rId313"/>
    <p:sldId id="831" r:id="rId314"/>
    <p:sldId id="832" r:id="rId315"/>
    <p:sldId id="833" r:id="rId316"/>
    <p:sldId id="834" r:id="rId317"/>
    <p:sldId id="835" r:id="rId318"/>
    <p:sldId id="836" r:id="rId319"/>
    <p:sldId id="838" r:id="rId320"/>
    <p:sldId id="839" r:id="rId321"/>
    <p:sldId id="846" r:id="rId322"/>
    <p:sldId id="821" r:id="rId323"/>
    <p:sldId id="840" r:id="rId324"/>
    <p:sldId id="841" r:id="rId325"/>
    <p:sldId id="824" r:id="rId326"/>
    <p:sldId id="842" r:id="rId327"/>
    <p:sldId id="843" r:id="rId328"/>
    <p:sldId id="852" r:id="rId329"/>
    <p:sldId id="849" r:id="rId330"/>
    <p:sldId id="850" r:id="rId331"/>
    <p:sldId id="851" r:id="rId332"/>
    <p:sldId id="827" r:id="rId333"/>
    <p:sldId id="853" r:id="rId334"/>
    <p:sldId id="854" r:id="rId335"/>
    <p:sldId id="855" r:id="rId336"/>
    <p:sldId id="856" r:id="rId337"/>
    <p:sldId id="857" r:id="rId338"/>
    <p:sldId id="858" r:id="rId339"/>
    <p:sldId id="501" r:id="rId340"/>
    <p:sldId id="861" r:id="rId341"/>
    <p:sldId id="864" r:id="rId342"/>
    <p:sldId id="865" r:id="rId343"/>
    <p:sldId id="866" r:id="rId344"/>
    <p:sldId id="867" r:id="rId345"/>
    <p:sldId id="868" r:id="rId346"/>
    <p:sldId id="869" r:id="rId347"/>
    <p:sldId id="870" r:id="rId348"/>
    <p:sldId id="871" r:id="rId349"/>
    <p:sldId id="872" r:id="rId350"/>
    <p:sldId id="873" r:id="rId351"/>
    <p:sldId id="874" r:id="rId352"/>
    <p:sldId id="877" r:id="rId353"/>
    <p:sldId id="878" r:id="rId354"/>
    <p:sldId id="875" r:id="rId355"/>
    <p:sldId id="502" r:id="rId356"/>
    <p:sldId id="887" r:id="rId357"/>
    <p:sldId id="862" r:id="rId358"/>
    <p:sldId id="904" r:id="rId359"/>
    <p:sldId id="905" r:id="rId360"/>
    <p:sldId id="906" r:id="rId361"/>
    <p:sldId id="909" r:id="rId362"/>
    <p:sldId id="918" r:id="rId363"/>
    <p:sldId id="908" r:id="rId364"/>
    <p:sldId id="907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892" r:id="rId373"/>
    <p:sldId id="893" r:id="rId374"/>
    <p:sldId id="894" r:id="rId375"/>
    <p:sldId id="895" r:id="rId376"/>
    <p:sldId id="917" r:id="rId377"/>
    <p:sldId id="886" r:id="rId378"/>
    <p:sldId id="888" r:id="rId379"/>
    <p:sldId id="879" r:id="rId380"/>
    <p:sldId id="889" r:id="rId381"/>
    <p:sldId id="920" r:id="rId382"/>
    <p:sldId id="921" r:id="rId383"/>
    <p:sldId id="503" r:id="rId384"/>
    <p:sldId id="863" r:id="rId385"/>
    <p:sldId id="922" r:id="rId386"/>
    <p:sldId id="896" r:id="rId387"/>
    <p:sldId id="899" r:id="rId388"/>
    <p:sldId id="923" r:id="rId389"/>
    <p:sldId id="483" r:id="rId390"/>
    <p:sldId id="505" r:id="rId391"/>
    <p:sldId id="881" r:id="rId392"/>
    <p:sldId id="924" r:id="rId393"/>
    <p:sldId id="1135" r:id="rId394"/>
    <p:sldId id="925" r:id="rId395"/>
    <p:sldId id="926" r:id="rId396"/>
    <p:sldId id="927" r:id="rId397"/>
    <p:sldId id="929" r:id="rId398"/>
    <p:sldId id="930" r:id="rId399"/>
    <p:sldId id="931" r:id="rId400"/>
    <p:sldId id="932" r:id="rId401"/>
    <p:sldId id="882" r:id="rId402"/>
    <p:sldId id="933" r:id="rId403"/>
    <p:sldId id="959" r:id="rId404"/>
    <p:sldId id="960" r:id="rId405"/>
    <p:sldId id="961" r:id="rId406"/>
    <p:sldId id="963" r:id="rId407"/>
    <p:sldId id="964" r:id="rId408"/>
    <p:sldId id="965" r:id="rId409"/>
    <p:sldId id="966" r:id="rId410"/>
    <p:sldId id="967" r:id="rId411"/>
    <p:sldId id="968" r:id="rId412"/>
    <p:sldId id="969" r:id="rId413"/>
    <p:sldId id="970" r:id="rId414"/>
    <p:sldId id="971" r:id="rId415"/>
    <p:sldId id="972" r:id="rId416"/>
    <p:sldId id="973" r:id="rId417"/>
    <p:sldId id="974" r:id="rId418"/>
    <p:sldId id="958" r:id="rId419"/>
    <p:sldId id="935" r:id="rId420"/>
    <p:sldId id="934" r:id="rId421"/>
    <p:sldId id="936" r:id="rId422"/>
    <p:sldId id="937" r:id="rId423"/>
    <p:sldId id="938" r:id="rId424"/>
    <p:sldId id="939" r:id="rId425"/>
    <p:sldId id="940" r:id="rId426"/>
    <p:sldId id="941" r:id="rId427"/>
    <p:sldId id="942" r:id="rId428"/>
    <p:sldId id="943" r:id="rId429"/>
    <p:sldId id="955" r:id="rId430"/>
    <p:sldId id="956" r:id="rId431"/>
    <p:sldId id="884" r:id="rId432"/>
    <p:sldId id="1094" r:id="rId433"/>
    <p:sldId id="945" r:id="rId434"/>
    <p:sldId id="946" r:id="rId435"/>
    <p:sldId id="947" r:id="rId436"/>
    <p:sldId id="948" r:id="rId437"/>
    <p:sldId id="883" r:id="rId438"/>
    <p:sldId id="957" r:id="rId439"/>
    <p:sldId id="949" r:id="rId440"/>
    <p:sldId id="950" r:id="rId441"/>
    <p:sldId id="951" r:id="rId442"/>
    <p:sldId id="952" r:id="rId443"/>
    <p:sldId id="953" r:id="rId444"/>
    <p:sldId id="954" r:id="rId445"/>
    <p:sldId id="506" r:id="rId446"/>
    <p:sldId id="975" r:id="rId447"/>
    <p:sldId id="976" r:id="rId448"/>
    <p:sldId id="977" r:id="rId449"/>
    <p:sldId id="902" r:id="rId450"/>
    <p:sldId id="978" r:id="rId451"/>
    <p:sldId id="979" r:id="rId452"/>
    <p:sldId id="980" r:id="rId453"/>
    <p:sldId id="981" r:id="rId454"/>
    <p:sldId id="982" r:id="rId455"/>
    <p:sldId id="983" r:id="rId456"/>
    <p:sldId id="984" r:id="rId457"/>
    <p:sldId id="903" r:id="rId458"/>
    <p:sldId id="985" r:id="rId459"/>
    <p:sldId id="986" r:id="rId460"/>
    <p:sldId id="987" r:id="rId461"/>
    <p:sldId id="988" r:id="rId462"/>
    <p:sldId id="989" r:id="rId463"/>
    <p:sldId id="990" r:id="rId464"/>
    <p:sldId id="991" r:id="rId465"/>
    <p:sldId id="992" r:id="rId466"/>
    <p:sldId id="993" r:id="rId467"/>
    <p:sldId id="901" r:id="rId468"/>
    <p:sldId id="994" r:id="rId469"/>
    <p:sldId id="995" r:id="rId470"/>
    <p:sldId id="996" r:id="rId471"/>
    <p:sldId id="997" r:id="rId472"/>
    <p:sldId id="998" r:id="rId473"/>
    <p:sldId id="999" r:id="rId474"/>
    <p:sldId id="1000" r:id="rId475"/>
    <p:sldId id="1001" r:id="rId476"/>
    <p:sldId id="1002" r:id="rId477"/>
    <p:sldId id="1003" r:id="rId478"/>
    <p:sldId id="900" r:id="rId479"/>
    <p:sldId id="1004" r:id="rId480"/>
    <p:sldId id="1005" r:id="rId481"/>
    <p:sldId id="1006" r:id="rId482"/>
    <p:sldId id="509" r:id="rId483"/>
    <p:sldId id="1007" r:id="rId484"/>
    <p:sldId id="823" r:id="rId485"/>
    <p:sldId id="1008" r:id="rId486"/>
    <p:sldId id="1009" r:id="rId487"/>
    <p:sldId id="1010" r:id="rId488"/>
    <p:sldId id="1011" r:id="rId489"/>
    <p:sldId id="1012" r:id="rId490"/>
    <p:sldId id="1015" r:id="rId491"/>
    <p:sldId id="1013" r:id="rId492"/>
    <p:sldId id="1014" r:id="rId493"/>
    <p:sldId id="1016" r:id="rId494"/>
    <p:sldId id="1017" r:id="rId495"/>
    <p:sldId id="1018" r:id="rId496"/>
    <p:sldId id="1019" r:id="rId497"/>
    <p:sldId id="1020" r:id="rId498"/>
    <p:sldId id="1021" r:id="rId499"/>
    <p:sldId id="1022" r:id="rId500"/>
    <p:sldId id="1023" r:id="rId501"/>
    <p:sldId id="822" r:id="rId502"/>
    <p:sldId id="1024" r:id="rId503"/>
    <p:sldId id="1025" r:id="rId504"/>
    <p:sldId id="1026" r:id="rId505"/>
    <p:sldId id="1027" r:id="rId506"/>
    <p:sldId id="1028" r:id="rId507"/>
    <p:sldId id="1029" r:id="rId508"/>
    <p:sldId id="1030" r:id="rId509"/>
    <p:sldId id="1031" r:id="rId510"/>
    <p:sldId id="1032" r:id="rId511"/>
    <p:sldId id="1033" r:id="rId512"/>
    <p:sldId id="1034" r:id="rId513"/>
    <p:sldId id="1035" r:id="rId514"/>
    <p:sldId id="1036" r:id="rId515"/>
    <p:sldId id="1037" r:id="rId516"/>
    <p:sldId id="1038" r:id="rId517"/>
    <p:sldId id="1039" r:id="rId518"/>
    <p:sldId id="1040" r:id="rId519"/>
    <p:sldId id="1041" r:id="rId520"/>
    <p:sldId id="1042" r:id="rId521"/>
    <p:sldId id="1043" r:id="rId522"/>
    <p:sldId id="1044" r:id="rId523"/>
    <p:sldId id="1045" r:id="rId524"/>
    <p:sldId id="1046" r:id="rId525"/>
    <p:sldId id="1047" r:id="rId526"/>
    <p:sldId id="1048" r:id="rId527"/>
    <p:sldId id="1049" r:id="rId528"/>
    <p:sldId id="1050" r:id="rId529"/>
    <p:sldId id="1051" r:id="rId530"/>
    <p:sldId id="1052" r:id="rId531"/>
    <p:sldId id="1053" r:id="rId532"/>
    <p:sldId id="510" r:id="rId533"/>
    <p:sldId id="1054" r:id="rId534"/>
    <p:sldId id="1055" r:id="rId535"/>
    <p:sldId id="1057" r:id="rId536"/>
    <p:sldId id="1058" r:id="rId537"/>
    <p:sldId id="1056" r:id="rId538"/>
    <p:sldId id="1059" r:id="rId539"/>
    <p:sldId id="1061" r:id="rId540"/>
    <p:sldId id="1062" r:id="rId541"/>
    <p:sldId id="1063" r:id="rId542"/>
    <p:sldId id="1060" r:id="rId543"/>
    <p:sldId id="1064" r:id="rId544"/>
    <p:sldId id="1065" r:id="rId545"/>
    <p:sldId id="1066" r:id="rId546"/>
    <p:sldId id="1067" r:id="rId547"/>
    <p:sldId id="1068" r:id="rId548"/>
    <p:sldId id="1069" r:id="rId549"/>
    <p:sldId id="1070" r:id="rId550"/>
    <p:sldId id="1071" r:id="rId551"/>
    <p:sldId id="1072" r:id="rId552"/>
    <p:sldId id="511" r:id="rId553"/>
    <p:sldId id="1073" r:id="rId554"/>
    <p:sldId id="1074" r:id="rId555"/>
    <p:sldId id="1075" r:id="rId556"/>
    <p:sldId id="1076" r:id="rId557"/>
    <p:sldId id="1077" r:id="rId558"/>
    <p:sldId id="1078" r:id="rId559"/>
    <p:sldId id="1079" r:id="rId560"/>
    <p:sldId id="844" r:id="rId561"/>
    <p:sldId id="1083" r:id="rId562"/>
    <p:sldId id="1081" r:id="rId563"/>
    <p:sldId id="1080" r:id="rId564"/>
    <p:sldId id="1085" r:id="rId565"/>
    <p:sldId id="1086" r:id="rId566"/>
    <p:sldId id="1082" r:id="rId567"/>
    <p:sldId id="1084" r:id="rId568"/>
    <p:sldId id="1087" r:id="rId569"/>
    <p:sldId id="1088" r:id="rId570"/>
    <p:sldId id="1089" r:id="rId571"/>
    <p:sldId id="1090" r:id="rId572"/>
    <p:sldId id="1091" r:id="rId573"/>
    <p:sldId id="1092" r:id="rId574"/>
    <p:sldId id="1095" r:id="rId575"/>
    <p:sldId id="1096" r:id="rId576"/>
    <p:sldId id="485" r:id="rId577"/>
    <p:sldId id="486" r:id="rId578"/>
    <p:sldId id="487" r:id="rId579"/>
    <p:sldId id="1097" r:id="rId580"/>
    <p:sldId id="1098" r:id="rId581"/>
    <p:sldId id="1099" r:id="rId582"/>
    <p:sldId id="1100" r:id="rId583"/>
    <p:sldId id="1101" r:id="rId584"/>
    <p:sldId id="1102" r:id="rId585"/>
    <p:sldId id="1103" r:id="rId586"/>
    <p:sldId id="1104" r:id="rId587"/>
    <p:sldId id="1105" r:id="rId588"/>
    <p:sldId id="504" r:id="rId589"/>
    <p:sldId id="1106" r:id="rId590"/>
    <p:sldId id="1107" r:id="rId591"/>
    <p:sldId id="507" r:id="rId592"/>
    <p:sldId id="508" r:id="rId593"/>
    <p:sldId id="1108" r:id="rId594"/>
    <p:sldId id="1109" r:id="rId595"/>
    <p:sldId id="516" r:id="rId596"/>
    <p:sldId id="517" r:id="rId597"/>
    <p:sldId id="518" r:id="rId598"/>
    <p:sldId id="519" r:id="rId599"/>
    <p:sldId id="1110" r:id="rId600"/>
    <p:sldId id="1111" r:id="rId601"/>
    <p:sldId id="520" r:id="rId602"/>
    <p:sldId id="1112" r:id="rId603"/>
    <p:sldId id="1113" r:id="rId604"/>
    <p:sldId id="521" r:id="rId605"/>
    <p:sldId id="522" r:id="rId606"/>
    <p:sldId id="523" r:id="rId607"/>
    <p:sldId id="1114" r:id="rId608"/>
    <p:sldId id="512" r:id="rId609"/>
    <p:sldId id="524" r:id="rId610"/>
    <p:sldId id="525" r:id="rId611"/>
    <p:sldId id="526" r:id="rId612"/>
    <p:sldId id="1115" r:id="rId613"/>
    <p:sldId id="513" r:id="rId614"/>
    <p:sldId id="527" r:id="rId615"/>
    <p:sldId id="1116" r:id="rId616"/>
    <p:sldId id="514" r:id="rId617"/>
    <p:sldId id="1117" r:id="rId618"/>
    <p:sldId id="500" r:id="rId619"/>
    <p:sldId id="1118" r:id="rId620"/>
    <p:sldId id="515" r:id="rId621"/>
    <p:sldId id="1119" r:id="rId622"/>
    <p:sldId id="1120" r:id="rId623"/>
    <p:sldId id="1121" r:id="rId624"/>
    <p:sldId id="1122" r:id="rId625"/>
    <p:sldId id="1123" r:id="rId626"/>
    <p:sldId id="1124" r:id="rId627"/>
    <p:sldId id="1125" r:id="rId628"/>
    <p:sldId id="1126" r:id="rId629"/>
    <p:sldId id="1127" r:id="rId630"/>
    <p:sldId id="1128" r:id="rId631"/>
    <p:sldId id="1129" r:id="rId632"/>
    <p:sldId id="1130" r:id="rId633"/>
    <p:sldId id="1131" r:id="rId634"/>
    <p:sldId id="1132" r:id="rId635"/>
    <p:sldId id="1133" r:id="rId636"/>
    <p:sldId id="449" r:id="rId6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개요" id="{BA5D16DC-A304-48F6-B458-4FF2DF69A64B}">
          <p14:sldIdLst>
            <p14:sldId id="1093"/>
            <p14:sldId id="392"/>
            <p14:sldId id="386"/>
            <p14:sldId id="394"/>
            <p14:sldId id="393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1135"/>
            <p14:sldId id="925"/>
            <p14:sldId id="926"/>
            <p14:sldId id="927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109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57"/>
            <p14:sldId id="949"/>
            <p14:sldId id="950"/>
            <p14:sldId id="951"/>
            <p14:sldId id="952"/>
            <p14:sldId id="953"/>
            <p14:sldId id="954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1095"/>
            <p14:sldId id="1096"/>
            <p14:sldId id="485"/>
            <p14:sldId id="486"/>
            <p14:sldId id="487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504"/>
            <p14:sldId id="1106"/>
            <p14:sldId id="1107"/>
            <p14:sldId id="507"/>
            <p14:sldId id="508"/>
            <p14:sldId id="1108"/>
            <p14:sldId id="1109"/>
            <p14:sldId id="516"/>
            <p14:sldId id="517"/>
            <p14:sldId id="518"/>
            <p14:sldId id="519"/>
            <p14:sldId id="1110"/>
            <p14:sldId id="1111"/>
            <p14:sldId id="520"/>
            <p14:sldId id="1112"/>
            <p14:sldId id="1113"/>
            <p14:sldId id="521"/>
            <p14:sldId id="522"/>
            <p14:sldId id="523"/>
            <p14:sldId id="1114"/>
            <p14:sldId id="512"/>
            <p14:sldId id="524"/>
            <p14:sldId id="525"/>
            <p14:sldId id="526"/>
            <p14:sldId id="1115"/>
            <p14:sldId id="513"/>
            <p14:sldId id="527"/>
            <p14:sldId id="1116"/>
            <p14:sldId id="514"/>
            <p14:sldId id="1117"/>
            <p14:sldId id="500"/>
            <p14:sldId id="1118"/>
            <p14:sldId id="515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90E5-A97F-7F45-8F11-BEA6BA7DA096}" v="1" dt="2024-11-04T05:17:4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tableStyles" Target="tableStyle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microsoft.com/office/2016/11/relationships/changesInfo" Target="changesInfos/changesInfo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viewProps" Target="viewProps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microsoft.com/office/2015/10/relationships/revisionInfo" Target="revisionInfo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창 장" userId="5d9bafdb3db22792" providerId="LiveId" clId="{5478C1E1-B0CB-4083-8E6A-4655E33E2A19}"/>
    <pc:docChg chg="undo redo custSel modSld addMainMaster delMainMaster modMainMaster">
      <pc:chgData name="민창 장" userId="5d9bafdb3db22792" providerId="LiveId" clId="{5478C1E1-B0CB-4083-8E6A-4655E33E2A19}" dt="2024-06-17T01:23:42.397" v="142"/>
      <pc:docMkLst>
        <pc:docMk/>
      </pc:docMkLst>
      <pc:sldChg chg="modSp mod">
        <pc:chgData name="민창 장" userId="5d9bafdb3db22792" providerId="LiveId" clId="{5478C1E1-B0CB-4083-8E6A-4655E33E2A19}" dt="2024-06-17T01:23:42.397" v="142"/>
        <pc:sldMkLst>
          <pc:docMk/>
          <pc:sldMk cId="2728948858" sldId="256"/>
        </pc:sldMkLst>
        <pc:spChg chg="mod">
          <ac:chgData name="민창 장" userId="5d9bafdb3db22792" providerId="LiveId" clId="{5478C1E1-B0CB-4083-8E6A-4655E33E2A19}" dt="2024-06-17T01:23:42.397" v="142"/>
          <ac:spMkLst>
            <pc:docMk/>
            <pc:sldMk cId="2728948858" sldId="256"/>
            <ac:spMk id="3" creationId="{818E3540-D5C2-977C-EFA0-E09A24C5D622}"/>
          </ac:spMkLst>
        </pc:spChg>
      </pc:sldChg>
      <pc:sldChg chg="addSp delSp modSp mod">
        <pc:chgData name="민창 장" userId="5d9bafdb3db22792" providerId="LiveId" clId="{5478C1E1-B0CB-4083-8E6A-4655E33E2A19}" dt="2024-04-12T04:46:30.532" v="2" actId="478"/>
        <pc:sldMkLst>
          <pc:docMk/>
          <pc:sldMk cId="3038176259" sldId="1023"/>
        </pc:sldMkLst>
        <pc:picChg chg="del mod">
          <ac:chgData name="민창 장" userId="5d9bafdb3db22792" providerId="LiveId" clId="{5478C1E1-B0CB-4083-8E6A-4655E33E2A19}" dt="2024-04-12T04:46:30.532" v="2" actId="478"/>
          <ac:picMkLst>
            <pc:docMk/>
            <pc:sldMk cId="3038176259" sldId="1023"/>
            <ac:picMk id="5" creationId="{F8D18A35-79D7-3B50-0367-9E9788295BD2}"/>
          </ac:picMkLst>
        </pc:picChg>
        <pc:picChg chg="add mod">
          <ac:chgData name="민창 장" userId="5d9bafdb3db22792" providerId="LiveId" clId="{5478C1E1-B0CB-4083-8E6A-4655E33E2A19}" dt="2024-04-12T04:46:25.578" v="0"/>
          <ac:picMkLst>
            <pc:docMk/>
            <pc:sldMk cId="3038176259" sldId="1023"/>
            <ac:picMk id="6" creationId="{C76396CA-EDEA-45B1-ED08-F70F70EAF7CC}"/>
          </ac:picMkLst>
        </pc:picChg>
      </pc:sldChg>
      <pc:sldMasterChg chg="addSp delSp modSp mod addSldLayout modSldLayout sldLayoutOrd">
        <pc:chgData name="민창 장" userId="5d9bafdb3db22792" providerId="LiveId" clId="{5478C1E1-B0CB-4083-8E6A-4655E33E2A19}" dt="2024-06-17T01:18:00.938" v="141" actId="20577"/>
        <pc:sldMasterMkLst>
          <pc:docMk/>
          <pc:sldMasterMk cId="2894420408" sldId="2147483660"/>
        </pc:sldMasterMkLst>
        <pc:spChg chg="del">
          <ac:chgData name="민창 장" userId="5d9bafdb3db22792" providerId="LiveId" clId="{5478C1E1-B0CB-4083-8E6A-4655E33E2A19}" dt="2024-06-17T01:12:29.495" v="8" actId="478"/>
          <ac:spMkLst>
            <pc:docMk/>
            <pc:sldMasterMk cId="2894420408" sldId="2147483660"/>
            <ac:spMk id="2" creationId="{00000000-0000-0000-0000-000000000000}"/>
          </ac:spMkLst>
        </pc:spChg>
        <pc:spChg chg="del">
          <ac:chgData name="민창 장" userId="5d9bafdb3db22792" providerId="LiveId" clId="{5478C1E1-B0CB-4083-8E6A-4655E33E2A19}" dt="2024-06-17T01:12:31.153" v="9" actId="478"/>
          <ac:spMkLst>
            <pc:docMk/>
            <pc:sldMasterMk cId="2894420408" sldId="2147483660"/>
            <ac:spMk id="3" creationId="{00000000-0000-0000-0000-000000000000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4" creationId="{81102C6D-A53D-6EE3-88AD-BBB34972495E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5" creationId="{9F11C338-C51C-E2B9-E5B1-500D6744B6E0}"/>
          </ac:spMkLst>
        </pc:spChg>
        <pc:spChg chg="add mod">
          <ac:chgData name="민창 장" userId="5d9bafdb3db22792" providerId="LiveId" clId="{5478C1E1-B0CB-4083-8E6A-4655E33E2A19}" dt="2024-06-17T01:12:23.866" v="6"/>
          <ac:spMkLst>
            <pc:docMk/>
            <pc:sldMasterMk cId="2894420408" sldId="2147483660"/>
            <ac:spMk id="7" creationId="{9E2DEC01-834E-B354-DBE3-98B2E7015CBF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8" creationId="{00E1662C-6CA9-7AF3-E0C6-8AE6F9C78324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9" creationId="{29376E9C-F668-FD1F-863F-0D12C08939C5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0" creationId="{440C0EE6-0C99-FE35-AAD9-70FB52CE814B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1" creationId="{BB92400F-A894-B3CF-AA5D-9D7D0D49105A}"/>
          </ac:spMkLst>
        </pc:spChg>
        <pc:spChg chg="add del mod">
          <ac:chgData name="민창 장" userId="5d9bafdb3db22792" providerId="LiveId" clId="{5478C1E1-B0CB-4083-8E6A-4655E33E2A19}" dt="2024-06-17T01:12:35.962" v="11" actId="478"/>
          <ac:spMkLst>
            <pc:docMk/>
            <pc:sldMasterMk cId="2894420408" sldId="2147483660"/>
            <ac:spMk id="12" creationId="{90912742-DCD8-D787-A104-41C2546D241B}"/>
          </ac:spMkLst>
        </pc:spChg>
        <pc:spChg chg="add mod">
          <ac:chgData name="민창 장" userId="5d9bafdb3db22792" providerId="LiveId" clId="{5478C1E1-B0CB-4083-8E6A-4655E33E2A19}" dt="2024-06-17T01:14:27.307" v="50" actId="1076"/>
          <ac:spMkLst>
            <pc:docMk/>
            <pc:sldMasterMk cId="2894420408" sldId="2147483660"/>
            <ac:spMk id="13" creationId="{1774FFC3-79CD-D68B-A1D2-EC83F839CAFD}"/>
          </ac:spMkLst>
        </pc:spChg>
        <pc:sldLayoutChg chg="ord">
          <pc:chgData name="민창 장" userId="5d9bafdb3db22792" providerId="LiveId" clId="{5478C1E1-B0CB-4083-8E6A-4655E33E2A19}" dt="2024-06-17T01:12:04.070" v="3" actId="20578"/>
          <pc:sldLayoutMkLst>
            <pc:docMk/>
            <pc:sldMasterMk cId="2894420408" sldId="2147483660"/>
            <pc:sldLayoutMk cId="987692967" sldId="2147483662"/>
          </pc:sldLayoutMkLst>
        </pc:sldLayoutChg>
        <pc:sldLayoutChg chg="addSp delSp modSp new mod">
          <pc:chgData name="민창 장" userId="5d9bafdb3db22792" providerId="LiveId" clId="{5478C1E1-B0CB-4083-8E6A-4655E33E2A19}" dt="2024-06-17T01:17:29.582" v="126" actId="20577"/>
          <pc:sldLayoutMkLst>
            <pc:docMk/>
            <pc:sldMasterMk cId="2894420408" sldId="2147483660"/>
            <pc:sldLayoutMk cId="1572445996" sldId="2147483672"/>
          </pc:sldLayoutMkLst>
          <pc:spChg chg="del">
            <ac:chgData name="민창 장" userId="5d9bafdb3db22792" providerId="LiveId" clId="{5478C1E1-B0CB-4083-8E6A-4655E33E2A19}" dt="2024-06-17T01:14:41.509" v="56" actId="478"/>
            <ac:spMkLst>
              <pc:docMk/>
              <pc:sldMasterMk cId="2894420408" sldId="2147483660"/>
              <pc:sldLayoutMk cId="1572445996" sldId="2147483672"/>
              <ac:spMk id="2" creationId="{1CBDD59E-4CEC-31FC-E0BE-3F9583DC82EA}"/>
            </ac:spMkLst>
          </pc:spChg>
          <pc:spChg chg="add mod">
            <ac:chgData name="민창 장" userId="5d9bafdb3db22792" providerId="LiveId" clId="{5478C1E1-B0CB-4083-8E6A-4655E33E2A19}" dt="2024-06-17T01:17:25.586" v="116" actId="20577"/>
            <ac:spMkLst>
              <pc:docMk/>
              <pc:sldMasterMk cId="2894420408" sldId="2147483660"/>
              <pc:sldLayoutMk cId="1572445996" sldId="2147483672"/>
              <ac:spMk id="4" creationId="{24CAD72D-CAEC-95D0-9C1E-8788AF7AD2E3}"/>
            </ac:spMkLst>
          </pc:spChg>
          <pc:spChg chg="add mod">
            <ac:chgData name="민창 장" userId="5d9bafdb3db22792" providerId="LiveId" clId="{5478C1E1-B0CB-4083-8E6A-4655E33E2A19}" dt="2024-06-17T01:17:29.582" v="126" actId="20577"/>
            <ac:spMkLst>
              <pc:docMk/>
              <pc:sldMasterMk cId="2894420408" sldId="2147483660"/>
              <pc:sldLayoutMk cId="1572445996" sldId="2147483672"/>
              <ac:spMk id="9" creationId="{29376E9C-F668-FD1F-863F-0D12C08939C5}"/>
            </ac:spMkLst>
          </pc:spChg>
          <pc:spChg chg="add mod">
            <ac:chgData name="민창 장" userId="5d9bafdb3db22792" providerId="LiveId" clId="{5478C1E1-B0CB-4083-8E6A-4655E33E2A19}" dt="2024-06-17T01:15:26.441" v="77" actId="1076"/>
            <ac:spMkLst>
              <pc:docMk/>
              <pc:sldMasterMk cId="2894420408" sldId="2147483660"/>
              <pc:sldLayoutMk cId="1572445996" sldId="2147483672"/>
              <ac:spMk id="10" creationId="{440C0EE6-0C99-FE35-AAD9-70FB52CE814B}"/>
            </ac:spMkLst>
          </pc:spChg>
          <pc:spChg chg="add mod">
            <ac:chgData name="민창 장" userId="5d9bafdb3db22792" providerId="LiveId" clId="{5478C1E1-B0CB-4083-8E6A-4655E33E2A19}" dt="2024-06-17T01:14:47.430" v="58"/>
            <ac:spMkLst>
              <pc:docMk/>
              <pc:sldMasterMk cId="2894420408" sldId="2147483660"/>
              <pc:sldLayoutMk cId="1572445996" sldId="2147483672"/>
              <ac:spMk id="11" creationId="{BB92400F-A894-B3CF-AA5D-9D7D0D49105A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7:07.428" v="104" actId="20577"/>
          <pc:sldLayoutMkLst>
            <pc:docMk/>
            <pc:sldMasterMk cId="2894420408" sldId="2147483660"/>
            <pc:sldLayoutMk cId="376841807" sldId="2147483673"/>
          </pc:sldLayoutMkLst>
          <pc:spChg chg="del">
            <ac:chgData name="민창 장" userId="5d9bafdb3db22792" providerId="LiveId" clId="{5478C1E1-B0CB-4083-8E6A-4655E33E2A19}" dt="2024-06-17T01:16:17.573" v="81" actId="478"/>
            <ac:spMkLst>
              <pc:docMk/>
              <pc:sldMasterMk cId="2894420408" sldId="2147483660"/>
              <pc:sldLayoutMk cId="376841807" sldId="2147483673"/>
              <ac:spMk id="2" creationId="{A254AB42-2217-088E-152B-91AEB4D9DF02}"/>
            </ac:spMkLst>
          </pc:spChg>
          <pc:spChg chg="add mod">
            <ac:chgData name="민창 장" userId="5d9bafdb3db22792" providerId="LiveId" clId="{5478C1E1-B0CB-4083-8E6A-4655E33E2A19}" dt="2024-06-17T01:17:04.383" v="97" actId="20577"/>
            <ac:spMkLst>
              <pc:docMk/>
              <pc:sldMasterMk cId="2894420408" sldId="2147483660"/>
              <pc:sldLayoutMk cId="376841807" sldId="2147483673"/>
              <ac:spMk id="4" creationId="{5E068B59-1E1D-84B5-B546-8BDA9E9BE428}"/>
            </ac:spMkLst>
          </pc:spChg>
          <pc:spChg chg="add mod">
            <ac:chgData name="민창 장" userId="5d9bafdb3db22792" providerId="LiveId" clId="{5478C1E1-B0CB-4083-8E6A-4655E33E2A19}" dt="2024-06-17T01:17:07.428" v="104" actId="20577"/>
            <ac:spMkLst>
              <pc:docMk/>
              <pc:sldMasterMk cId="2894420408" sldId="2147483660"/>
              <pc:sldLayoutMk cId="376841807" sldId="2147483673"/>
              <ac:spMk id="5" creationId="{36C1E517-1BF2-97D6-40D9-7B8D8C038C8E}"/>
            </ac:spMkLst>
          </pc:spChg>
          <pc:spChg chg="add mod">
            <ac:chgData name="민창 장" userId="5d9bafdb3db22792" providerId="LiveId" clId="{5478C1E1-B0CB-4083-8E6A-4655E33E2A19}" dt="2024-06-17T01:16:49.792" v="89" actId="1076"/>
            <ac:spMkLst>
              <pc:docMk/>
              <pc:sldMasterMk cId="2894420408" sldId="2147483660"/>
              <pc:sldLayoutMk cId="376841807" sldId="2147483673"/>
              <ac:spMk id="6" creationId="{3B0806CB-D815-7B09-6EB0-0E6FAF9870CC}"/>
            </ac:spMkLst>
          </pc:spChg>
          <pc:spChg chg="add mod">
            <ac:chgData name="민창 장" userId="5d9bafdb3db22792" providerId="LiveId" clId="{5478C1E1-B0CB-4083-8E6A-4655E33E2A19}" dt="2024-06-17T01:16:17.766" v="82"/>
            <ac:spMkLst>
              <pc:docMk/>
              <pc:sldMasterMk cId="2894420408" sldId="2147483660"/>
              <pc:sldLayoutMk cId="376841807" sldId="2147483673"/>
              <ac:spMk id="7" creationId="{245F1F44-1AA8-1084-354D-2EE256EEC528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8:00.938" v="141" actId="20577"/>
          <pc:sldLayoutMkLst>
            <pc:docMk/>
            <pc:sldMasterMk cId="2894420408" sldId="2147483660"/>
            <pc:sldLayoutMk cId="3512263127" sldId="2147483674"/>
          </pc:sldLayoutMkLst>
          <pc:spChg chg="del">
            <ac:chgData name="민창 장" userId="5d9bafdb3db22792" providerId="LiveId" clId="{5478C1E1-B0CB-4083-8E6A-4655E33E2A19}" dt="2024-06-17T01:17:54.440" v="128" actId="478"/>
            <ac:spMkLst>
              <pc:docMk/>
              <pc:sldMasterMk cId="2894420408" sldId="2147483660"/>
              <pc:sldLayoutMk cId="3512263127" sldId="2147483674"/>
              <ac:spMk id="2" creationId="{4D091DF3-D4C6-234C-EB1F-8F1C81CAEE48}"/>
            </ac:spMkLst>
          </pc:spChg>
          <pc:spChg chg="add mod">
            <ac:chgData name="민창 장" userId="5d9bafdb3db22792" providerId="LiveId" clId="{5478C1E1-B0CB-4083-8E6A-4655E33E2A19}" dt="2024-06-17T01:18:00.938" v="141" actId="20577"/>
            <ac:spMkLst>
              <pc:docMk/>
              <pc:sldMasterMk cId="2894420408" sldId="2147483660"/>
              <pc:sldLayoutMk cId="3512263127" sldId="2147483674"/>
              <ac:spMk id="4" creationId="{3D354038-60D2-FA52-6C0E-C2C8079A75BE}"/>
            </ac:spMkLst>
          </pc:spChg>
        </pc:sldLayoutChg>
      </pc:sldMasterChg>
      <pc:sldMasterChg chg="new del mod addSldLayout delSldLayout">
        <pc:chgData name="민창 장" userId="5d9bafdb3db22792" providerId="LiveId" clId="{5478C1E1-B0CB-4083-8E6A-4655E33E2A19}" dt="2024-06-17T01:12:22.535" v="5" actId="6938"/>
        <pc:sldMasterMkLst>
          <pc:docMk/>
          <pc:sldMasterMk cId="3798916707" sldId="2147483672"/>
        </pc:sldMasterMkLst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878600396" sldId="2147483673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5703110" sldId="2147483674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00335127" sldId="2147483675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44678652" sldId="2147483676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90335628" sldId="2147483677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147185576" sldId="2147483678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9322068" sldId="2147483679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162603722" sldId="2147483680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18471422" sldId="2147483681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570256330" sldId="2147483682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050209612" sldId="2147483683"/>
          </pc:sldLayoutMkLst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민창 장" userId="5d9bafdb3db22792" providerId="LiveId" clId="{30F190E5-A97F-7F45-8F11-BEA6BA7DA096}"/>
    <pc:docChg chg="addSld modSld">
      <pc:chgData name="민창 장" userId="5d9bafdb3db22792" providerId="LiveId" clId="{30F190E5-A97F-7F45-8F11-BEA6BA7DA096}" dt="2024-11-04T05:18:13.641" v="64" actId="20577"/>
      <pc:docMkLst>
        <pc:docMk/>
      </pc:docMkLst>
      <pc:sldChg chg="modSp mod">
        <pc:chgData name="민창 장" userId="5d9bafdb3db22792" providerId="LiveId" clId="{30F190E5-A97F-7F45-8F11-BEA6BA7DA096}" dt="2024-10-28T00:15:12.901" v="0"/>
        <pc:sldMkLst>
          <pc:docMk/>
          <pc:sldMk cId="2728948858" sldId="256"/>
        </pc:sldMkLst>
        <pc:spChg chg="mod">
          <ac:chgData name="민창 장" userId="5d9bafdb3db22792" providerId="LiveId" clId="{30F190E5-A97F-7F45-8F11-BEA6BA7DA096}" dt="2024-10-28T00:15:12.901" v="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민창 장" userId="5d9bafdb3db22792" providerId="LiveId" clId="{30F190E5-A97F-7F45-8F11-BEA6BA7DA096}" dt="2024-10-28T00:15:18.545" v="1"/>
        <pc:sldMkLst>
          <pc:docMk/>
          <pc:sldMk cId="3389288296" sldId="449"/>
        </pc:sldMkLst>
        <pc:spChg chg="mod">
          <ac:chgData name="민창 장" userId="5d9bafdb3db22792" providerId="LiveId" clId="{30F190E5-A97F-7F45-8F11-BEA6BA7DA096}" dt="2024-10-28T00:15:18.545" v="1"/>
          <ac:spMkLst>
            <pc:docMk/>
            <pc:sldMk cId="3389288296" sldId="449"/>
            <ac:spMk id="3" creationId="{818E3540-D5C2-977C-EFA0-E09A24C5D622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41254082" sldId="48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739251373" sldId="48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58270428" sldId="48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38933623" sldId="5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06722389" sldId="5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45581757" sldId="5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3885741" sldId="5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79158970" sldId="5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8267994" sldId="5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169057999" sldId="5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49179916" sldId="5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75366424" sldId="5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28515475" sldId="5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71032238" sldId="5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92387278" sldId="5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38247475" sldId="5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32912794" sldId="5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39943793" sldId="5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23919079" sldId="5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00899867" sldId="5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435027" sldId="5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2016036" sldId="5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136814895" sldId="527"/>
        </pc:sldMkLst>
      </pc:sldChg>
      <pc:sldChg chg="modSp add mod">
        <pc:chgData name="민창 장" userId="5d9bafdb3db22792" providerId="LiveId" clId="{30F190E5-A97F-7F45-8F11-BEA6BA7DA096}" dt="2024-11-04T05:17:54.249" v="26" actId="20577"/>
        <pc:sldMkLst>
          <pc:docMk/>
          <pc:sldMk cId="398659656" sldId="1095"/>
        </pc:sldMkLst>
        <pc:spChg chg="mod">
          <ac:chgData name="민창 장" userId="5d9bafdb3db22792" providerId="LiveId" clId="{30F190E5-A97F-7F45-8F11-BEA6BA7DA096}" dt="2024-11-04T05:17:54.249" v="26" actId="20577"/>
          <ac:spMkLst>
            <pc:docMk/>
            <pc:sldMk cId="398659656" sldId="1095"/>
            <ac:spMk id="2" creationId="{05EB6AD8-EBF0-5C20-CE5A-1F3F59D8BE70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7220366" sldId="1096"/>
        </pc:sldMkLst>
      </pc:sldChg>
      <pc:sldChg chg="modSp add mod">
        <pc:chgData name="민창 장" userId="5d9bafdb3db22792" providerId="LiveId" clId="{30F190E5-A97F-7F45-8F11-BEA6BA7DA096}" dt="2024-11-04T05:18:13.641" v="64" actId="20577"/>
        <pc:sldMkLst>
          <pc:docMk/>
          <pc:sldMk cId="1053367346" sldId="1097"/>
        </pc:sldMkLst>
        <pc:spChg chg="mod">
          <ac:chgData name="민창 장" userId="5d9bafdb3db22792" providerId="LiveId" clId="{30F190E5-A97F-7F45-8F11-BEA6BA7DA096}" dt="2024-11-04T05:18:13.641" v="64" actId="20577"/>
          <ac:spMkLst>
            <pc:docMk/>
            <pc:sldMk cId="1053367346" sldId="1097"/>
            <ac:spMk id="2" creationId="{7C014617-777D-B910-8C5C-59B429EF9CFA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628331860" sldId="109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75862323" sldId="109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8046929" sldId="11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7382312" sldId="110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71120581" sldId="110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058831014" sldId="110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47251962" sldId="11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70944744" sldId="110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13955643" sldId="110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20155038" sldId="11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48721612" sldId="11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559026205" sldId="110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16769421" sldId="111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76870240" sldId="111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54860827" sldId="11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51398824" sldId="11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60767214" sldId="11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3038575" sldId="11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60828880" sldId="11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79698196" sldId="11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90164432" sldId="11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58427271" sldId="11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79835016" sldId="11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68862688" sldId="11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58574444" sldId="11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5861748" sldId="11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41900044" sldId="11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52781823" sldId="11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199609806" sldId="11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14361857" sldId="112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93591702" sldId="112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62945899" sldId="112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68910445" sldId="113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39194523" sldId="113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50686905" sldId="113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60735503" sldId="1133"/>
        </pc:sldMkLst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3:13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890 1 24575,'-890'0'-1365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0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24575,'31'0'0,"20"1"0,1-2 0,-1-2 0,63-13 0,-65 4 0,-9 2 0,1 2 0,1 1 0,59-2 0,-59 9 0,0 1 0,1 2 0,66 14 0,-70-9-98,-10-2-324,0 2-1,47 18 1,-57-17-6404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6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0 24575,'6'4'0,"-1"0"0,1 0 0,-1-1 0,1 0 0,0 0 0,0 0 0,1-1 0,-1 0 0,8 1 0,37 16 0,-43-14 0,33 21 0,-39-25 0,-1 0 0,1-1 0,-1 1 0,0 1 0,1-1 0,-1 0 0,0 0 0,0 0 0,0 1 0,0-1 0,0 0 0,0 1 0,0-1 0,0 1 0,-1-1 0,1 1 0,0-1 0,-1 1 0,0 0 0,1-1 0,-1 4 0,0-4 0,-1 0 0,0 0 0,0 0 0,0 0 0,0 0 0,0 0 0,0 0 0,0 0 0,0 0 0,-1 0 0,1 0 0,0-1 0,0 1 0,-1 0 0,1-1 0,0 1 0,-1-1 0,1 0 0,-1 1 0,1-1 0,-1 0 0,1 0 0,-2 0 0,-42 2 0,37-2 0,-6-1 0,1 0 0,-1-1 0,0-1 0,-12-4 0,-36-5 0,60 12 0,0-1 0,0 1 0,0 0 0,0 0 0,0 0 0,0 0 0,-1 1 0,1-1 0,0 0 0,0 1 0,-3 1 0,5-2 0,-1 0 0,1 1 0,-1-1 0,1 1 0,0-1 0,-1 0 0,1 1 0,-1-1 0,1 1 0,0-1 0,0 1 0,-1-1 0,1 1 0,0-1 0,0 1 0,0-1 0,0 1 0,-1-1 0,1 1 0,0-1 0,0 1 0,0-1 0,0 1 0,0-1 0,0 1 0,0-1 0,0 1 0,1 0 0,1 5 0,0-1 0,1 1 0,0-1 0,0 1 0,1-1 0,4 6 0,11 19 0,-19-29 0,0 0 0,0 0 0,0 0 0,0 0 0,0 0 0,0 0 0,0 0 0,-1 0 0,1 0 0,0 0 0,-1 0 0,1 0 0,0 0 0,-1 0 0,1 0 0,-1 0 0,0-1 0,1 1 0,-1 0 0,0 0 0,1-1 0,-1 1 0,0 0 0,0-1 0,1 1 0,-1-1 0,0 1 0,0-1 0,0 1 0,0-1 0,0 1 0,0-1 0,0 0 0,0 0 0,0 0 0,0 1 0,0-1 0,0 0 0,0 0 0,0 0 0,0 0 0,0-1 0,0 1 0,-1 0 0,-4 0 0,0-1 0,0 1 0,0-1 0,0 0 0,0-1 0,-6-2 0,8 3 7,1-1 0,0 0 0,0 0 0,0 0 0,0 0 1,1 0-1,-1-1 0,1 1 0,-1-1 0,1 0 0,0 1 0,0-1 0,0 0 0,0 0 0,0-1 0,-1-4 0,0-1-304,0-1 0,1 1 0,0 0 0,-1-19 0,2 0-6529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5:56:21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24575,'1'-2'0,"-1"1"0,1 0 0,0-1 0,-1 1 0,1 0 0,0-1 0,0 1 0,0 0 0,0 0 0,0 0 0,0 0 0,0 0 0,0 0 0,0 0 0,1 0 0,-1 0 0,0 0 0,1 1 0,-1-1 0,0 0 0,1 1 0,-1-1 0,1 1 0,-1 0 0,1-1 0,-1 1 0,3 0 0,49-6 0,-47 6 0,452-4 0,-235 7 0,-200-4 0,0-1 0,31-7 0,-14 2 0,-31 7-136,1 0-1,0 0 1,-1 1-1,1 0 1,-1 0-1,1 1 1,-1 0-1,0 1 0,18 7 1,-9 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82E14-384A-4D50-B78B-BF8D9EE371D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633DE-E229-0D9F-2B67-909A0C6F7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376E9C-F668-FD1F-863F-0D12C08939C5}"/>
              </a:ext>
            </a:extLst>
          </p:cNvPr>
          <p:cNvSpPr txBox="1">
            <a:spLocks/>
          </p:cNvSpPr>
          <p:nvPr userDrawn="1"/>
        </p:nvSpPr>
        <p:spPr>
          <a:xfrm>
            <a:off x="203200" y="1122363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>
                <a:latin typeface="+mj-ea"/>
              </a:rPr>
              <a:t>주제목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40C0EE6-0C99-FE35-AAD9-70FB52CE814B}"/>
              </a:ext>
            </a:extLst>
          </p:cNvPr>
          <p:cNvSpPr txBox="1">
            <a:spLocks/>
          </p:cNvSpPr>
          <p:nvPr userDrawn="1"/>
        </p:nvSpPr>
        <p:spPr>
          <a:xfrm>
            <a:off x="1143000" y="5496318"/>
            <a:ext cx="6858000" cy="893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>
                <a:latin typeface="+mj-ea"/>
                <a:ea typeface="+mj-ea"/>
              </a:rPr>
              <a:t>mcjang@hucloud.co.kr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2400F-A894-B3CF-AA5D-9D7D0D49105A}"/>
              </a:ext>
            </a:extLst>
          </p:cNvPr>
          <p:cNvSpPr/>
          <p:nvPr userDrawn="1"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4CAD72D-CAEC-95D0-9C1E-8788AF7AD2E3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6"/>
            <a:ext cx="6858000" cy="1798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724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5558559-C34F-403B-6786-74092EB8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08" y="3492258"/>
            <a:ext cx="9008515" cy="1235641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/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786F0-73DB-C338-46B1-C5672B3E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068B59-1E1D-84B5-B546-8BDA9E9BE4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-110086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pPr algn="l"/>
            <a:r>
              <a:rPr lang="ko-KR" altLang="en-US" b="1">
                <a:latin typeface="+mj-ea"/>
              </a:rPr>
              <a:t>제목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6C1E517-1BF2-97D6-40D9-7B8D8C038C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82800" y="2449100"/>
            <a:ext cx="6858000" cy="40491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목차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806CB-D815-7B09-6EB0-0E6FAF9870CC}"/>
              </a:ext>
            </a:extLst>
          </p:cNvPr>
          <p:cNvSpPr/>
          <p:nvPr userDrawn="1"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245F1F44-1AA8-1084-354D-2EE256EEC528}"/>
              </a:ext>
            </a:extLst>
          </p:cNvPr>
          <p:cNvSpPr txBox="1">
            <a:spLocks/>
          </p:cNvSpPr>
          <p:nvPr userDrawn="1"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0D7398-607C-407A-8D67-83D151584F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354038-60D2-FA52-6C0E-C2C8079A7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4051263"/>
            <a:ext cx="8737600" cy="676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altLang="ko-KR" sz="4000" b="1">
                <a:latin typeface="+mj-ea"/>
              </a:rPr>
              <a:t>1. </a:t>
            </a:r>
            <a:r>
              <a:rPr lang="ko-KR" altLang="en-US" sz="4000" b="1">
                <a:latin typeface="+mj-ea"/>
              </a:rPr>
              <a:t>주제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2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7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>
                <a:latin typeface="+mj-ea"/>
              </a:rPr>
              <a:t>Java Programming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83707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  <a:endParaRPr lang="en-US" altLang="ko-KR" sz="32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 민 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sz="2000">
                <a:latin typeface="+mj-ea"/>
                <a:ea typeface="+mj-ea"/>
              </a:rPr>
              <a:t>codemakers.kr@gmail.com</a:t>
            </a:r>
          </a:p>
          <a:p>
            <a:r>
              <a:rPr lang="en-US" altLang="ko-KR" sz="2000">
                <a:latin typeface="+mj-ea"/>
                <a:ea typeface="+mj-ea"/>
              </a:rPr>
              <a:t>github.com/CodeMakers-KR/kt-ds-University-25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</a:t>
            </a:r>
            <a:r>
              <a:rPr lang="ko-KR" altLang="en-US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위의 코드는 아래 코드와 완전하게 일치하는 코드입니다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연산하기를 짧은 연산자로 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더하거나 뺄 때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아래처럼 줄일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단 </a:t>
            </a:r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연산자는 위치에 따라 선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후 수행 처리를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비교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비교연산자는 값과 값을 비교할 때 사용되며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그 결과는 항상 불린</a:t>
            </a:r>
            <a:r>
              <a:rPr lang="en-US" altLang="ko-KR">
                <a:latin typeface="+mj-ea"/>
                <a:ea typeface="+mj-ea"/>
              </a:rPr>
              <a:t>(boolean)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비교는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내 </a:t>
            </a:r>
            <a:r>
              <a:rPr lang="en-US" altLang="ko-KR">
                <a:latin typeface="+mj-ea"/>
                <a:ea typeface="+mj-ea"/>
              </a:rPr>
              <a:t>PC </a:t>
            </a:r>
            <a:r>
              <a:rPr lang="ko-KR" altLang="en-US">
                <a:latin typeface="+mj-ea"/>
                <a:ea typeface="+mj-ea"/>
              </a:rPr>
              <a:t>오른쪽클릭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연산은 비교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논리연산이 함께 사용되어야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num1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num2 </a:t>
            </a:r>
            <a:r>
              <a:rPr lang="ko-KR" altLang="en-US">
                <a:latin typeface="+mj-ea"/>
                <a:ea typeface="+mj-ea"/>
              </a:rPr>
              <a:t>보다 크다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>
                <a:latin typeface="+mj-ea"/>
                <a:ea typeface="+mj-ea"/>
              </a:rPr>
              <a:t>num3</a:t>
            </a:r>
            <a:r>
              <a:rPr lang="ko-KR" altLang="en-US">
                <a:latin typeface="+mj-ea"/>
                <a:ea typeface="+mj-ea"/>
              </a:rPr>
              <a:t>보다 커야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&amp;&amp;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논리 연산자 상세 비교</a:t>
            </a:r>
            <a:endParaRPr lang="en-US" altLang="ko-KR" strike="sngStrike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785F2-F9AD-45CC-602E-78E7EB18E736}"/>
              </a:ext>
            </a:extLst>
          </p:cNvPr>
          <p:cNvSpPr txBox="1"/>
          <p:nvPr/>
        </p:nvSpPr>
        <p:spPr>
          <a:xfrm>
            <a:off x="4377690" y="2213467"/>
            <a:ext cx="447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false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40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30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true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30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40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dead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아래의 노란 </a:t>
            </a:r>
            <a:r>
              <a:rPr lang="ko-KR" altLang="en-US" err="1">
                <a:latin typeface="+mj-ea"/>
                <a:ea typeface="+mj-ea"/>
              </a:rPr>
              <a:t>블럭이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dead code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는 피연산자 모두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일 때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 반환합니다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피연산자 중 하나라도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는 피연산자 중 하나라도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논리연산자만 이용해서 비교하는 경우는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연산의 결과가 </a:t>
            </a:r>
            <a:r>
              <a:rPr lang="ko-KR" altLang="en-US" err="1">
                <a:latin typeface="+mj-ea"/>
                <a:ea typeface="+mj-ea"/>
              </a:rPr>
              <a:t>불린인</a:t>
            </a:r>
            <a:r>
              <a:rPr lang="ko-KR" altLang="en-US">
                <a:latin typeface="+mj-ea"/>
                <a:ea typeface="+mj-ea"/>
              </a:rPr>
              <a:t> 경우는 모두 논리연산이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함께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영화를 볼 수 있나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if – else if – else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7402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범위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 판단 기준은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switch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 값에 따라 코드 제어가 가능한 </a:t>
            </a:r>
            <a:r>
              <a:rPr lang="en-US" altLang="ko-KR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코드의 시작 위치 종료 위치 등을 제어할 수 있고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보통 상태를 제어할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case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break</a:t>
            </a:r>
            <a:r>
              <a:rPr lang="ko-KR" altLang="en-US">
                <a:latin typeface="+mj-ea"/>
                <a:ea typeface="+mj-ea"/>
              </a:rPr>
              <a:t>를 실행하면 흐름이 끊어지면서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가 종료됩니다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vs. switch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switch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 1.6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 사용가능한 타입은 정수가 유일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사용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13 switch </a:t>
            </a:r>
            <a:r>
              <a:rPr lang="ko-KR" altLang="en-US">
                <a:latin typeface="+mj-ea"/>
                <a:ea typeface="+mj-ea"/>
              </a:rPr>
              <a:t>리턴을 위한 </a:t>
            </a:r>
            <a:r>
              <a:rPr lang="en-US" altLang="ko-KR">
                <a:latin typeface="+mj-ea"/>
                <a:ea typeface="+mj-ea"/>
              </a:rPr>
              <a:t>yield </a:t>
            </a:r>
            <a:r>
              <a:rPr lang="ko-KR" altLang="en-US">
                <a:latin typeface="+mj-ea"/>
                <a:ea typeface="+mj-ea"/>
              </a:rPr>
              <a:t>기능 추가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14 switch </a:t>
            </a:r>
            <a:r>
              <a:rPr lang="ko-KR" altLang="en-US">
                <a:latin typeface="+mj-ea"/>
                <a:ea typeface="+mj-ea"/>
              </a:rPr>
              <a:t>표현식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에서 반환 가능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while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조건이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단항 연산자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(while</a:t>
            </a:r>
            <a:r>
              <a:rPr lang="ko-KR" altLang="en-US">
                <a:latin typeface="+mj-ea"/>
                <a:ea typeface="+mj-ea"/>
              </a:rPr>
              <a:t>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무한반복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5905784" cy="1112711"/>
            <a:chOff x="4898273" y="1965199"/>
            <a:chExt cx="5905784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Scanner</a:t>
              </a:r>
              <a:r>
                <a:rPr lang="ko-KR" altLang="en-US" sz="2400" b="1"/>
                <a:t> </a:t>
              </a:r>
              <a:r>
                <a:rPr lang="en-US" altLang="ko-KR" sz="2400" b="1"/>
                <a:t>keyboard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=</a:t>
              </a:r>
              <a:r>
                <a:rPr lang="ko-KR" altLang="en-US" sz="2400" b="1"/>
                <a:t> </a:t>
              </a:r>
              <a:r>
                <a:rPr lang="en-US" altLang="ko-KR" sz="2400" b="1"/>
                <a:t>new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3685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 코드는 콘솔에 입력한 값을 </a:t>
              </a:r>
              <a:endParaRPr lang="en-US" altLang="ko-KR"/>
            </a:p>
            <a:p>
              <a:r>
                <a:rPr lang="ko-KR" altLang="en-US"/>
                <a:t>변수로 사용할 수 있도록 해줍니다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3025175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for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지정한 </a:t>
            </a:r>
            <a:r>
              <a:rPr lang="ko-KR" altLang="en-US" err="1">
                <a:latin typeface="+mj-ea"/>
                <a:ea typeface="+mj-ea"/>
              </a:rPr>
              <a:t>범위까지만</a:t>
            </a:r>
            <a:r>
              <a:rPr lang="ko-KR" altLang="en-US">
                <a:latin typeface="+mj-ea"/>
                <a:ea typeface="+mj-ea"/>
              </a:rPr>
              <a:t> 반복을 수행하는 </a:t>
            </a:r>
            <a:r>
              <a:rPr lang="ko-KR" altLang="en-US" err="1">
                <a:latin typeface="+mj-ea"/>
                <a:ea typeface="+mj-ea"/>
              </a:rPr>
              <a:t>반복문입니다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나중에 학습할 </a:t>
            </a:r>
            <a:r>
              <a:rPr lang="en-US" altLang="ko-KR">
                <a:latin typeface="+mj-ea"/>
                <a:ea typeface="+mj-ea"/>
              </a:rPr>
              <a:t>Array</a:t>
            </a:r>
            <a:r>
              <a:rPr lang="ko-KR" altLang="en-US">
                <a:latin typeface="+mj-ea"/>
                <a:ea typeface="+mj-ea"/>
              </a:rPr>
              <a:t> 또는 </a:t>
            </a:r>
            <a:r>
              <a:rPr lang="en-US" altLang="ko-KR">
                <a:latin typeface="+mj-ea"/>
                <a:ea typeface="+mj-ea"/>
              </a:rPr>
              <a:t>List </a:t>
            </a:r>
            <a:r>
              <a:rPr lang="ko-KR" altLang="en-US">
                <a:latin typeface="+mj-ea"/>
                <a:ea typeface="+mj-ea"/>
              </a:rPr>
              <a:t>에서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0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같은 출력내용에 숫자만 </a:t>
            </a:r>
            <a:r>
              <a:rPr lang="en-US" altLang="ko-KR"/>
              <a:t>1</a:t>
            </a:r>
            <a:r>
              <a:rPr lang="ko-KR" altLang="en-US"/>
              <a:t>씩 증가하고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이런 코드들은 반복문을 이용해 간단히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이중 </a:t>
            </a:r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(i, j)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</a:t>
            </a:r>
            <a:r>
              <a:rPr lang="ko-KR" altLang="en-US" sz="4000" b="1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메소드란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하나의 기능을 하는 코드의 </a:t>
            </a:r>
            <a:r>
              <a:rPr lang="ko-KR" altLang="en-US" err="1">
                <a:latin typeface="+mj-ea"/>
                <a:ea typeface="+mj-ea"/>
              </a:rPr>
              <a:t>묶음단위입니다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메소드가 하는 일에 따라 파라미터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필요할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처리 결과를 반환 하거나 하지 않을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처럼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을 더해 출력하는 코드가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숫자를 더하는 코드가 여러 번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해당 코드를 수행하는 기능을 한 번만 </a:t>
            </a:r>
            <a:r>
              <a:rPr lang="ko-KR" altLang="en-US" err="1">
                <a:latin typeface="+mj-ea"/>
                <a:ea typeface="+mj-ea"/>
              </a:rPr>
              <a:t>만들어두면</a:t>
            </a:r>
            <a:r>
              <a:rPr lang="ko-KR" altLang="en-US">
                <a:latin typeface="+mj-ea"/>
                <a:ea typeface="+mj-ea"/>
              </a:rPr>
              <a:t> 편리합니다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조금 전 </a:t>
            </a:r>
            <a:r>
              <a:rPr lang="en-US" altLang="ko-KR">
                <a:latin typeface="+mj-ea"/>
                <a:ea typeface="+mj-ea"/>
              </a:rPr>
              <a:t>“add” </a:t>
            </a:r>
            <a:r>
              <a:rPr lang="ko-KR" altLang="en-US">
                <a:latin typeface="+mj-ea"/>
                <a:ea typeface="+mj-ea"/>
              </a:rPr>
              <a:t>라는 코드를 만들어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)“ </a:t>
            </a:r>
            <a:r>
              <a:rPr lang="ko-KR" altLang="en-US">
                <a:latin typeface="+mj-ea"/>
                <a:ea typeface="+mj-ea"/>
              </a:rPr>
              <a:t>하는 프로그램을 만들었습니다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정의 규칙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반환타입이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만 출력하는 메소드 만들고 여러 번 호출해보기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 + 1</a:t>
            </a:r>
            <a:r>
              <a:rPr lang="ko-KR" altLang="en-US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실행에 필요한 데이터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파라미터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때 데이터를 반드시 전달해야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이름을 전달받아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이름씨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라고 출력하는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String name </a:t>
            </a:r>
            <a:r>
              <a:rPr lang="ko-KR" altLang="en-US">
                <a:latin typeface="+mj-ea"/>
                <a:ea typeface="+mj-ea"/>
              </a:rPr>
              <a:t>이라는 부분이 메소드 실행에 필요한 파라미터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주어진 문자와 안녕하세요</a:t>
            </a:r>
            <a:r>
              <a:rPr lang="en-US" altLang="ko-KR">
                <a:latin typeface="+mj-ea"/>
                <a:ea typeface="+mj-ea"/>
              </a:rPr>
              <a:t>? </a:t>
            </a:r>
            <a:r>
              <a:rPr lang="ko-KR" altLang="en-US">
                <a:latin typeface="+mj-ea"/>
                <a:ea typeface="+mj-ea"/>
              </a:rPr>
              <a:t>를 함께 출력하는 메소드를 만들고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여러 번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주어진 문자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스타크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출력결과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 err="1">
                <a:latin typeface="+mj-ea"/>
                <a:ea typeface="+mj-ea"/>
              </a:rPr>
              <a:t>스타크씨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변수의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메소드의 반환타입이 </a:t>
            </a:r>
            <a:r>
              <a:rPr lang="en-US" altLang="ko-KR">
                <a:latin typeface="+mj-ea"/>
                <a:ea typeface="+mj-ea"/>
              </a:rPr>
              <a:t>void </a:t>
            </a:r>
            <a:r>
              <a:rPr lang="ko-KR" altLang="en-US">
                <a:latin typeface="+mj-ea"/>
                <a:ea typeface="+mj-ea"/>
              </a:rPr>
              <a:t>일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아무것도 반환하지 않는 메소드가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인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정수형</a:t>
            </a:r>
            <a:r>
              <a:rPr lang="en-US" altLang="ko-KR">
                <a:latin typeface="+mj-ea"/>
                <a:ea typeface="+mj-ea"/>
              </a:rPr>
              <a:t>(int)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double</a:t>
            </a:r>
            <a:r>
              <a:rPr lang="ko-KR" altLang="en-US">
                <a:latin typeface="+mj-ea"/>
                <a:ea typeface="+mj-ea"/>
              </a:rPr>
              <a:t>인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부동소수점형</a:t>
            </a:r>
            <a:r>
              <a:rPr lang="en-US" altLang="ko-KR">
                <a:latin typeface="+mj-ea"/>
                <a:ea typeface="+mj-ea"/>
              </a:rPr>
              <a:t>(double)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가 아닌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>
                <a:latin typeface="+mj-ea"/>
                <a:ea typeface="+mj-ea"/>
              </a:rPr>
              <a:t>return </a:t>
            </a:r>
            <a:r>
              <a:rPr lang="ko-KR" altLang="en-US">
                <a:latin typeface="+mj-ea"/>
                <a:ea typeface="+mj-ea"/>
              </a:rPr>
              <a:t>키워드가 메소드 가장 마지막에 작성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값</a:t>
            </a:r>
            <a:r>
              <a:rPr lang="en-US" altLang="ko-KR">
                <a:latin typeface="+mj-ea"/>
                <a:ea typeface="+mj-ea"/>
              </a:rPr>
              <a:t>(V) </a:t>
            </a:r>
            <a:r>
              <a:rPr lang="ko-KR" altLang="en-US">
                <a:latin typeface="+mj-ea"/>
                <a:ea typeface="+mj-ea"/>
              </a:rPr>
              <a:t>에 입력된 것 확인 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확인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반환은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하늘색으로 표시된 영역에서 반환하는 값은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노란색 영역으로 </a:t>
            </a:r>
            <a:r>
              <a:rPr lang="en-US" altLang="ko-KR">
                <a:latin typeface="+mj-ea"/>
                <a:ea typeface="+mj-ea"/>
              </a:rPr>
              <a:t>40</a:t>
            </a:r>
            <a:r>
              <a:rPr lang="ko-KR" altLang="en-US">
                <a:latin typeface="+mj-ea"/>
                <a:ea typeface="+mj-ea"/>
              </a:rPr>
              <a:t>이라는 데이터를 반환하게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getMultiply</a:t>
            </a:r>
            <a:r>
              <a:rPr lang="en-US" altLang="ko-KR">
                <a:latin typeface="+mj-ea"/>
                <a:ea typeface="+mj-ea"/>
              </a:rPr>
              <a:t>(10, 4)</a:t>
            </a:r>
            <a:r>
              <a:rPr lang="ko-KR" altLang="en-US">
                <a:latin typeface="+mj-ea"/>
                <a:ea typeface="+mj-ea"/>
              </a:rPr>
              <a:t>의 값을 알고 싶다면 밑의 노란색 영역처럼 값을 할당 받는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코드가 반드시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B46E-0F86-7C6C-862E-7F99D8C67835}"/>
              </a:ext>
            </a:extLst>
          </p:cNvPr>
          <p:cNvSpPr txBox="1"/>
          <p:nvPr/>
        </p:nvSpPr>
        <p:spPr>
          <a:xfrm>
            <a:off x="7189470" y="3028950"/>
            <a:ext cx="153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</a:t>
            </a:r>
            <a:r>
              <a:rPr lang="en-US" altLang="ko-KR" sz="1000"/>
              <a:t>(</a:t>
            </a:r>
            <a:r>
              <a:rPr lang="ko-KR" altLang="en-US" sz="1000"/>
              <a:t>괄호 안 내용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4017-E940-09F7-4058-535F93158C97}"/>
              </a:ext>
            </a:extLst>
          </p:cNvPr>
          <p:cNvSpPr txBox="1"/>
          <p:nvPr/>
        </p:nvSpPr>
        <p:spPr>
          <a:xfrm>
            <a:off x="7189470" y="3268580"/>
            <a:ext cx="166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파라미터</a:t>
            </a:r>
            <a:r>
              <a:rPr lang="en-US" altLang="ko-KR" sz="1000"/>
              <a:t>,</a:t>
            </a:r>
            <a:r>
              <a:rPr lang="ko-KR" altLang="en-US" sz="1000"/>
              <a:t>인자</a:t>
            </a:r>
            <a:r>
              <a:rPr lang="en-US" altLang="ko-KR" sz="1000"/>
              <a:t>,argument</a:t>
            </a:r>
            <a:endParaRPr lang="ko-KR" altLang="en-US" sz="10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BCBD17-304B-3209-DFBD-30EB51E116A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903720" y="2891790"/>
            <a:ext cx="285750" cy="26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AC242F-6FC4-B05B-5553-3A14AD95953B}"/>
              </a:ext>
            </a:extLst>
          </p:cNvPr>
          <p:cNvSpPr txBox="1"/>
          <p:nvPr/>
        </p:nvSpPr>
        <p:spPr>
          <a:xfrm>
            <a:off x="7184726" y="4010826"/>
            <a:ext cx="190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지역변수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DC98B7-3281-20C4-F32D-303B9F91DA5C}"/>
              </a:ext>
            </a:extLst>
          </p:cNvPr>
          <p:cNvCxnSpPr/>
          <p:nvPr/>
        </p:nvCxnSpPr>
        <p:spPr>
          <a:xfrm flipH="1">
            <a:off x="5715000" y="4152210"/>
            <a:ext cx="147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3D644B-D5BA-4D61-B316-04AA4F3E8A9F}"/>
              </a:ext>
            </a:extLst>
          </p:cNvPr>
          <p:cNvSpPr txBox="1"/>
          <p:nvPr/>
        </p:nvSpPr>
        <p:spPr>
          <a:xfrm>
            <a:off x="5715000" y="4994910"/>
            <a:ext cx="28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임시변수는 최대 </a:t>
            </a:r>
            <a:r>
              <a:rPr lang="en-US" altLang="ko-KR" sz="1000"/>
              <a:t>5</a:t>
            </a:r>
            <a:r>
              <a:rPr lang="ko-KR" altLang="en-US" sz="1000"/>
              <a:t>개 이하로</a:t>
            </a:r>
            <a:r>
              <a:rPr lang="en-US" altLang="ko-KR" sz="1000"/>
              <a:t>, </a:t>
            </a:r>
            <a:r>
              <a:rPr lang="ko-KR" altLang="en-US" sz="1000"/>
              <a:t>최대한 적게</a:t>
            </a:r>
            <a:endParaRPr lang="en-US" altLang="ko-KR" sz="1000"/>
          </a:p>
          <a:p>
            <a:r>
              <a:rPr lang="ko-KR" altLang="en-US" sz="1000"/>
              <a:t>많아도 실행은 되나 이해 어려움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초를 파라미터로 받으면 초를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분을 반환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섭씨를 파라미터로 받아 화씨로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합계와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를 파라미터로 받아 평균을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평균을 파라미터로 받아 등급을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인스턴스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객체지향프로그래밍 </a:t>
            </a:r>
            <a:r>
              <a:rPr lang="en-US" altLang="ko-KR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수행 과제나 문제를 실세계의 객체로 표현해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존재할 수 있는 사물을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시켜놓은</a:t>
            </a:r>
            <a:r>
              <a:rPr lang="ko-KR" altLang="en-US">
                <a:latin typeface="+mj-ea"/>
                <a:ea typeface="+mj-ea"/>
              </a:rPr>
              <a:t> 개념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>
                <a:latin typeface="+mj-ea"/>
                <a:ea typeface="+mj-ea"/>
              </a:rPr>
              <a:t>에 해당합니다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객체란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변수로 만든 것을 의미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객체는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만드는 과정을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인스턴스화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한다 라고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를 호출하는 것과 동일합니다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1937A-3386-674C-5641-B2AE84A40BD6}"/>
              </a:ext>
            </a:extLst>
          </p:cNvPr>
          <p:cNvSpPr txBox="1"/>
          <p:nvPr/>
        </p:nvSpPr>
        <p:spPr>
          <a:xfrm>
            <a:off x="6285052" y="2213467"/>
            <a:ext cx="1859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-</a:t>
            </a:r>
            <a:r>
              <a:rPr lang="ko-KR" altLang="en-US" sz="1100"/>
              <a:t>객체지향 설계 </a:t>
            </a:r>
            <a:r>
              <a:rPr lang="en-US" altLang="ko-KR" sz="1100"/>
              <a:t>5</a:t>
            </a:r>
            <a:r>
              <a:rPr lang="ko-KR" altLang="en-US" sz="1100"/>
              <a:t>원칙 </a:t>
            </a:r>
            <a:r>
              <a:rPr lang="en-US" altLang="ko-KR" sz="1100"/>
              <a:t>SOLID</a:t>
            </a:r>
          </a:p>
          <a:p>
            <a:r>
              <a:rPr lang="ko-KR" altLang="en-US" sz="1100"/>
              <a:t>공부해보면 좋음</a:t>
            </a:r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실세계에 존재하는 모든 질량이 있는 사물들은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아래 두 가지로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속성이란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사물이 가지는 여러 특성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특징 들을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 여부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객체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할 수 있는 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가속 페달을 밟는다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브레이크 페달을 밟는다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>
                <a:latin typeface="+mj-ea"/>
                <a:ea typeface="+mj-ea"/>
              </a:rPr>
              <a:t>클래스의 속성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필드</a:t>
            </a:r>
            <a:r>
              <a:rPr lang="en-US" altLang="ko-KR"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기능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멤버변수의 대상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 메소드의 영향을 받는 변수들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A5B5-C555-94B9-1985-44E42682DC32}"/>
              </a:ext>
            </a:extLst>
          </p:cNvPr>
          <p:cNvSpPr txBox="1"/>
          <p:nvPr/>
        </p:nvSpPr>
        <p:spPr>
          <a:xfrm>
            <a:off x="5220182" y="2569580"/>
            <a:ext cx="34724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Primitive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ko-KR" altLang="en-US" sz="1000"/>
              <a:t>정수 </a:t>
            </a:r>
            <a:r>
              <a:rPr lang="en-US" altLang="ko-KR" sz="1000"/>
              <a:t>– 0</a:t>
            </a:r>
          </a:p>
          <a:p>
            <a:r>
              <a:rPr lang="ko-KR" altLang="en-US" sz="1000"/>
              <a:t>부동소수점 </a:t>
            </a:r>
            <a:r>
              <a:rPr lang="en-US" altLang="ko-KR" sz="1000"/>
              <a:t>– 0.0</a:t>
            </a:r>
          </a:p>
          <a:p>
            <a:r>
              <a:rPr lang="ko-KR" altLang="en-US" sz="1000"/>
              <a:t>불린 </a:t>
            </a:r>
            <a:r>
              <a:rPr lang="en-US" altLang="ko-KR" sz="1000"/>
              <a:t>– false</a:t>
            </a:r>
          </a:p>
          <a:p>
            <a:r>
              <a:rPr lang="ko-KR" altLang="en-US" sz="1000"/>
              <a:t>문자 </a:t>
            </a:r>
            <a:r>
              <a:rPr lang="en-US" altLang="ko-KR" sz="1000"/>
              <a:t>– 0</a:t>
            </a:r>
          </a:p>
          <a:p>
            <a:r>
              <a:rPr lang="en-US" altLang="ko-KR" sz="1100" b="1"/>
              <a:t>Reference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en-US" altLang="ko-KR" sz="1000"/>
              <a:t>null</a:t>
            </a:r>
            <a:endParaRPr lang="ko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8F8F-AEDE-613C-1A58-8CCE5E514AE4}"/>
              </a:ext>
            </a:extLst>
          </p:cNvPr>
          <p:cNvSpPr txBox="1"/>
          <p:nvPr/>
        </p:nvSpPr>
        <p:spPr>
          <a:xfrm>
            <a:off x="5220182" y="2307970"/>
            <a:ext cx="206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멤버변수는 기본값이 할당됨</a:t>
            </a:r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멤버변수에 값을 할당하지 않았어요</a:t>
              </a:r>
              <a:r>
                <a:rPr lang="en-US" altLang="ko-KR" b="1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일반적인 지역변수는 반드시 값을 할당을 해야만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하지만</a:t>
              </a:r>
              <a:r>
                <a:rPr lang="en-US" altLang="ko-KR"/>
                <a:t>, </a:t>
              </a:r>
              <a:r>
                <a:rPr lang="ko-KR" altLang="en-US"/>
                <a:t>멤버변수는 값을 미리 할당하지 않아야 합니다</a:t>
              </a:r>
              <a:r>
                <a:rPr lang="en-US" altLang="ko-KR"/>
                <a:t>. </a:t>
              </a:r>
              <a:r>
                <a:rPr lang="en-US" altLang="ko-KR" sz="1400"/>
                <a:t>(</a:t>
              </a:r>
              <a:r>
                <a:rPr lang="ko-KR" altLang="en-US" sz="1400"/>
                <a:t>인스턴스마다 다른 값을 가지기 때문</a:t>
              </a:r>
              <a:r>
                <a:rPr lang="en-US" altLang="ko-KR" sz="1400"/>
                <a:t>)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1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변수로 사용하려면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인스턴스로 만들어야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의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부르는데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이므로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변수는 인스턴스입니다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2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인스턴스는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에는 없는 특별한  점 연산자 </a:t>
            </a:r>
            <a:r>
              <a:rPr lang="en-US" altLang="ko-KR">
                <a:latin typeface="+mj-ea"/>
                <a:ea typeface="+mj-ea"/>
              </a:rPr>
              <a:t>(“ . ” )</a:t>
            </a:r>
            <a:r>
              <a:rPr lang="ko-KR" altLang="en-US">
                <a:latin typeface="+mj-ea"/>
                <a:ea typeface="+mj-ea"/>
              </a:rPr>
              <a:t>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코드는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 err="1">
                <a:latin typeface="+mj-ea"/>
                <a:ea typeface="+mj-ea"/>
              </a:rPr>
              <a:t>pressEngineStartButton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메모리 참조타입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★</a:t>
            </a:r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차이점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정해진 </a:t>
            </a:r>
            <a:r>
              <a:rPr lang="en-US" altLang="ko-KR">
                <a:latin typeface="+mj-ea"/>
                <a:ea typeface="+mj-ea"/>
              </a:rPr>
              <a:t>Byte</a:t>
            </a:r>
            <a:r>
              <a:rPr lang="ko-KR" altLang="en-US">
                <a:latin typeface="+mj-ea"/>
                <a:ea typeface="+mj-ea"/>
              </a:rPr>
              <a:t>크기 만큼 메모리를 할당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과 여러 개의 </a:t>
            </a:r>
            <a:r>
              <a:rPr lang="en-US" altLang="ko-KR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메소드를 사용하므로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메모리로 사용할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DEC7D-968F-8452-2C9B-3D7316700A65}"/>
              </a:ext>
            </a:extLst>
          </p:cNvPr>
          <p:cNvSpPr txBox="1"/>
          <p:nvPr/>
        </p:nvSpPr>
        <p:spPr>
          <a:xfrm>
            <a:off x="4855578" y="3651180"/>
            <a:ext cx="308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Primitive – </a:t>
            </a:r>
            <a:r>
              <a:rPr lang="ko-KR" altLang="en-US" sz="1100"/>
              <a:t>소문자로 시작 </a:t>
            </a:r>
            <a:r>
              <a:rPr lang="en-US" altLang="ko-KR" sz="1100"/>
              <a:t>(ex. Int, </a:t>
            </a:r>
            <a:r>
              <a:rPr lang="en-US" altLang="ko-KR" sz="1100" err="1"/>
              <a:t>boolean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Reference – </a:t>
            </a:r>
            <a:r>
              <a:rPr lang="ko-KR" altLang="en-US" sz="1100"/>
              <a:t>대문자로 시작 </a:t>
            </a:r>
            <a:r>
              <a:rPr lang="en-US" altLang="ko-KR" sz="1100"/>
              <a:t>(ex. String, Movie)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메모리 주소는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메소드가 종료되면 지역변수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포함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JVM(Java Virtual Machine)</a:t>
            </a:r>
            <a:r>
              <a:rPr lang="ko-KR" altLang="en-US">
                <a:latin typeface="+mj-ea"/>
                <a:ea typeface="+mj-ea"/>
              </a:rPr>
              <a:t>의 메모리 구조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  <a:endParaRPr lang="ko-KR" altLang="en-US"/>
          </a:p>
          <a:p>
            <a:r>
              <a:rPr lang="en-US" altLang="ko-KR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</a:t>
            </a:r>
          </a:p>
          <a:p>
            <a:r>
              <a:rPr lang="en-US" altLang="ko-KR"/>
              <a:t>speed: 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20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B1D09F-8610-2B4E-498F-5B5619F61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4000" b="1">
                <a:latin typeface="+mj-ea"/>
              </a:rPr>
              <a:t>Java </a:t>
            </a:r>
            <a:r>
              <a:rPr lang="ko-KR" altLang="en-US" sz="4000" b="1">
                <a:latin typeface="+mj-ea"/>
              </a:rPr>
              <a:t>개요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0C3227-555B-F9B9-40AB-589B4C204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새로 만들기</a:t>
            </a:r>
            <a:r>
              <a:rPr lang="en-US" altLang="ko-KR">
                <a:latin typeface="+mj-ea"/>
                <a:ea typeface="+mj-ea"/>
              </a:rPr>
              <a:t>(N) </a:t>
            </a:r>
            <a:r>
              <a:rPr lang="ko-KR" altLang="en-US">
                <a:latin typeface="+mj-ea"/>
                <a:ea typeface="+mj-ea"/>
              </a:rPr>
              <a:t>클릭 후 </a:t>
            </a:r>
            <a:r>
              <a:rPr lang="en-US" altLang="ko-KR">
                <a:latin typeface="+mj-ea"/>
                <a:ea typeface="+mj-ea"/>
              </a:rPr>
              <a:t>%JAVA_HOME%\bin</a:t>
            </a:r>
            <a:r>
              <a:rPr lang="ko-KR" altLang="en-US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10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20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1EA7-78FB-5028-9EE4-176EF8B776AD}"/>
              </a:ext>
            </a:extLst>
          </p:cNvPr>
          <p:cNvSpPr txBox="1"/>
          <p:nvPr/>
        </p:nvSpPr>
        <p:spPr>
          <a:xfrm>
            <a:off x="946596" y="4543333"/>
            <a:ext cx="120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ABCDF</a:t>
            </a:r>
            <a:endParaRPr lang="ko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14:cNvPr>
              <p14:cNvContentPartPr/>
              <p14:nvPr/>
            </p14:nvContentPartPr>
            <p14:xfrm>
              <a:off x="1029969" y="4437223"/>
              <a:ext cx="3758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969" y="4419583"/>
                <a:ext cx="41148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호출 코드 및 결과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insertCoin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err="1">
                <a:latin typeface="+mj-ea"/>
                <a:ea typeface="+mj-ea"/>
              </a:rPr>
              <a:t>인형뽑기</a:t>
            </a:r>
            <a:r>
              <a:rPr lang="ko-KR" altLang="en-US" sz="1400">
                <a:latin typeface="+mj-ea"/>
                <a:ea typeface="+mj-ea"/>
              </a:rPr>
              <a:t> 기계에 동전을 넣습니다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넣지 않으면 </a:t>
            </a:r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  <a:r>
              <a:rPr lang="ko-KR" altLang="en-US" sz="1400">
                <a:latin typeface="+mj-ea"/>
                <a:ea typeface="+mj-ea"/>
              </a:rPr>
              <a:t>은 실행되지 않아야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넣으면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변수는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가 되어야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dolls</a:t>
            </a:r>
            <a:r>
              <a:rPr lang="ko-KR" altLang="en-US" sz="1400">
                <a:latin typeface="+mj-ea"/>
                <a:ea typeface="+mj-ea"/>
              </a:rPr>
              <a:t>의 값이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보다 작거나 같을 경우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은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로 변하지 않습니다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이 </a:t>
            </a:r>
            <a:r>
              <a:rPr lang="en-US" altLang="ko-KR" sz="1400">
                <a:latin typeface="+mj-ea"/>
                <a:ea typeface="+mj-ea"/>
              </a:rPr>
              <a:t>true </a:t>
            </a:r>
            <a:r>
              <a:rPr lang="ko-KR" altLang="en-US" sz="1400">
                <a:latin typeface="+mj-ea"/>
                <a:ea typeface="+mj-ea"/>
              </a:rPr>
              <a:t>일 때 만 게임을 진행합니다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만약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인형을 뽑았다면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반환하고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뽑지 못했다면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을 반환합니다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반환했을 경우</a:t>
            </a:r>
            <a:r>
              <a:rPr lang="en-US" altLang="ko-KR" sz="1400">
                <a:latin typeface="+mj-ea"/>
                <a:ea typeface="+mj-ea"/>
              </a:rPr>
              <a:t>, dolls </a:t>
            </a:r>
            <a:r>
              <a:rPr lang="ko-KR" altLang="en-US" sz="1400">
                <a:latin typeface="+mj-ea"/>
                <a:ea typeface="+mj-ea"/>
              </a:rPr>
              <a:t>변수에서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빼야 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값을 반환하기 직전에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을 </a:t>
            </a:r>
            <a:r>
              <a:rPr lang="en-US" altLang="ko-KR" sz="1400">
                <a:latin typeface="+mj-ea"/>
                <a:ea typeface="+mj-ea"/>
              </a:rPr>
              <a:t>false</a:t>
            </a:r>
            <a:r>
              <a:rPr lang="ko-KR" altLang="en-US" sz="1400">
                <a:latin typeface="+mj-ea"/>
                <a:ea typeface="+mj-ea"/>
              </a:rPr>
              <a:t>로 변경해야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init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라는 키워드로 호출해야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 이름은 인스턴스로 만들려는 클래스의 이름과 동일해야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모두 생성자를 호출해 인스턴스를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인스턴스를 생성하는 메소드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생성자를 정의하지 않았는데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호출이 가능하다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없는 클래스를 작성하면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기본생성자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가 자동 추가됨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ConstructorTest.java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ConstructorTest.class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343995" y="5531247"/>
            <a:ext cx="7274623" cy="1112711"/>
            <a:chOff x="4898273" y="1965199"/>
            <a:chExt cx="727462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2943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 </a:t>
              </a:r>
              <a:r>
                <a:rPr lang="ko-KR" altLang="en-US" b="1"/>
                <a:t>생성자는 반환타입이 없음</a:t>
              </a:r>
              <a:r>
                <a:rPr lang="en-US" altLang="ko-KR" b="1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생성자는 </a:t>
              </a:r>
              <a:r>
                <a:rPr lang="en-US" altLang="ko-KR"/>
                <a:t>public </a:t>
              </a:r>
              <a:r>
                <a:rPr lang="ko-KR" altLang="en-US"/>
                <a:t>클래스명</a:t>
              </a:r>
              <a:r>
                <a:rPr lang="en-US" altLang="ko-KR"/>
                <a:t>() </a:t>
              </a:r>
              <a:r>
                <a:rPr lang="ko-KR" altLang="en-US"/>
                <a:t>으로 선언하며</a:t>
              </a:r>
              <a:r>
                <a:rPr lang="en-US" altLang="ko-KR"/>
                <a:t>, </a:t>
              </a:r>
              <a:r>
                <a:rPr lang="ko-KR" altLang="en-US"/>
                <a:t>반환타입이 없는 메소드임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그렇기 때문에 </a:t>
              </a:r>
              <a:r>
                <a:rPr lang="en-US" altLang="ko-KR"/>
                <a:t>return </a:t>
              </a:r>
              <a:r>
                <a:rPr lang="ko-KR" altLang="en-US"/>
                <a:t>키워드도 사용하지 못함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파일이 실행되는 과정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파일을 실행하려면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바이트코드로 변환이 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바이트코드로 변환할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정의가 안되어 있다면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기본생성자를 자동으로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Java File</a:t>
            </a:r>
            <a:endParaRPr lang="ko-KR" altLang="en-US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/>
              <a:t>javac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Class File</a:t>
            </a:r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source file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bytecode file</a:t>
            </a:r>
          </a:p>
          <a:p>
            <a:pPr algn="ctr"/>
            <a:r>
              <a:rPr lang="ko-KR" altLang="en-US" sz="900"/>
              <a:t>생성자가 없을 경우</a:t>
            </a:r>
            <a:r>
              <a:rPr lang="en-US" altLang="ko-KR" sz="900"/>
              <a:t>, </a:t>
            </a:r>
            <a:r>
              <a:rPr lang="ko-KR" altLang="en-US" sz="900"/>
              <a:t>생성자 추가해줍니다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Compile</a:t>
            </a:r>
            <a:endParaRPr lang="ko-KR" altLang="en-US" sz="11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java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Execute</a:t>
            </a:r>
            <a:endParaRPr lang="ko-KR" altLang="en-US" sz="11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바이트코드</a:t>
              </a:r>
              <a:endParaRPr lang="en-US" altLang="ko-KR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</a:t>
              </a:r>
              <a:r>
                <a:rPr lang="ko-KR" altLang="en-US"/>
                <a:t>파일을 바이트코드로 변경 한 후 변경된 파일을 </a:t>
              </a:r>
              <a:r>
                <a:rPr lang="en-US" altLang="ko-KR"/>
                <a:t>JVM</a:t>
              </a:r>
              <a:r>
                <a:rPr lang="ko-KR" altLang="en-US"/>
                <a:t>에서 실행합니다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 </a:t>
              </a:r>
              <a:r>
                <a:rPr lang="ko-KR" altLang="en-US"/>
                <a:t>파일을 바이트코드로 변경하는 과정을 컴파일 이라고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만들어 호출해보기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직접 정의해 사용하는 두 가지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멤버변수의 초기화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초기 값 할당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인스턴스 생성과 동시에 다른 메소드를 호출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F7E5-9AE2-5471-769B-A3540F5BC4D2}"/>
              </a:ext>
            </a:extLst>
          </p:cNvPr>
          <p:cNvSpPr txBox="1"/>
          <p:nvPr/>
        </p:nvSpPr>
        <p:spPr>
          <a:xfrm>
            <a:off x="3189249" y="2387984"/>
            <a:ext cx="2970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멤버변수에 값을 할당하면 안됨</a:t>
            </a:r>
            <a:r>
              <a:rPr lang="en-US" altLang="ko-KR" sz="1100"/>
              <a:t>! only </a:t>
            </a:r>
            <a:r>
              <a:rPr lang="ko-KR" altLang="en-US" sz="1100"/>
              <a:t>선언만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FCD7-3B11-B330-6ADB-F460741739DC}"/>
              </a:ext>
            </a:extLst>
          </p:cNvPr>
          <p:cNvSpPr txBox="1"/>
          <p:nvPr/>
        </p:nvSpPr>
        <p:spPr>
          <a:xfrm>
            <a:off x="5956300" y="1333500"/>
            <a:ext cx="297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지금까지 배운 메소드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있는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없는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값을 </a:t>
            </a:r>
            <a:r>
              <a:rPr lang="ko-KR" altLang="en-US" sz="1100" err="1"/>
              <a:t>반환시키는</a:t>
            </a:r>
            <a:endParaRPr lang="ko-KR" altLang="en-US" sz="11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78DBEC-7B76-47F5-3926-17AD7BABCBE6}"/>
              </a:ext>
            </a:extLst>
          </p:cNvPr>
          <p:cNvCxnSpPr/>
          <p:nvPr/>
        </p:nvCxnSpPr>
        <p:spPr>
          <a:xfrm flipH="1">
            <a:off x="2959100" y="2516528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Windows Key </a:t>
            </a:r>
            <a:r>
              <a:rPr lang="ko-KR" altLang="en-US" err="1">
                <a:latin typeface="+mj-ea"/>
                <a:ea typeface="+mj-ea"/>
              </a:rPr>
              <a:t>누른채로</a:t>
            </a:r>
            <a:r>
              <a:rPr lang="en-US" altLang="ko-KR">
                <a:latin typeface="+mj-ea"/>
                <a:ea typeface="+mj-ea"/>
              </a:rPr>
              <a:t> 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2363141" y="3254928"/>
            <a:ext cx="430393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B78DF-53F7-42D0-ADAE-FB54A26E7A20}"/>
              </a:ext>
            </a:extLst>
          </p:cNvPr>
          <p:cNvSpPr/>
          <p:nvPr/>
        </p:nvSpPr>
        <p:spPr>
          <a:xfrm>
            <a:off x="871299" y="4661813"/>
            <a:ext cx="529662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파라미터가 있는 생성자 만들고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2414-549C-68CC-E380-8A0D889D120B}"/>
              </a:ext>
            </a:extLst>
          </p:cNvPr>
          <p:cNvSpPr txBox="1"/>
          <p:nvPr/>
        </p:nvSpPr>
        <p:spPr>
          <a:xfrm>
            <a:off x="5364950" y="6162605"/>
            <a:ext cx="3527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위에 파라미터가 있으면 밑에도 있어야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6AF50E-C0D5-5AEB-9799-D91B09BBBD42}"/>
              </a:ext>
            </a:extLst>
          </p:cNvPr>
          <p:cNvCxnSpPr>
            <a:cxnSpLocks/>
          </p:cNvCxnSpPr>
          <p:nvPr/>
        </p:nvCxnSpPr>
        <p:spPr>
          <a:xfrm flipV="1">
            <a:off x="6513150" y="5930900"/>
            <a:ext cx="0" cy="26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생성자가 없으면 자동으로 생성되는 것 아닌가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하나라도 존재한다면 기본생성자를 만들어주지 않음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ko-KR" altLang="en-US">
                <a:latin typeface="+mj-ea"/>
                <a:ea typeface="+mj-ea"/>
              </a:rPr>
              <a:t>에는 생성자가 이미 있기 때문에 기본 생성자는 호출할 수 없음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생성자를 호출하는 코드에 파라미터를 추가해주어야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예상 결과는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이지만 실제 결과는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 나옴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그 이유는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있음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459E20D-D350-86AA-5CEC-FD9FC9CBA2E8}"/>
              </a:ext>
            </a:extLst>
          </p:cNvPr>
          <p:cNvCxnSpPr>
            <a:endCxn id="15" idx="0"/>
          </p:cNvCxnSpPr>
          <p:nvPr/>
        </p:nvCxnSpPr>
        <p:spPr>
          <a:xfrm>
            <a:off x="1727200" y="2213467"/>
            <a:ext cx="6228858" cy="2160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파라미터로 전달된 값들은 멤버변수에게 할당되어야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이제는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 출력됨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6848224" cy="1112711"/>
            <a:chOff x="4898273" y="1965199"/>
            <a:chExt cx="6848224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6724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this</a:t>
              </a:r>
              <a:r>
                <a:rPr lang="ko-KR" altLang="en-US"/>
                <a:t>란</a:t>
              </a:r>
              <a:r>
                <a:rPr lang="en-US" altLang="ko-KR"/>
                <a:t>, </a:t>
              </a:r>
              <a:r>
                <a:rPr lang="ko-KR" altLang="en-US"/>
                <a:t>현재 호출되고 있는 인스턴스를 가리킴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특히 생성자 내부에서의 </a:t>
              </a:r>
              <a:r>
                <a:rPr lang="en-US" altLang="ko-KR"/>
                <a:t>this</a:t>
              </a:r>
              <a:r>
                <a:rPr lang="ko-KR" altLang="en-US"/>
                <a:t>는 생성자가 만든 인스턴스를 가리킴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this – </a:t>
            </a:r>
            <a:r>
              <a:rPr lang="ko-KR" altLang="en-US">
                <a:latin typeface="+mj-ea"/>
                <a:ea typeface="+mj-ea"/>
              </a:rPr>
              <a:t>메소드를 호출한 인스턴스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277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5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커피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음식 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클래스들은 데이터클래스</a:t>
            </a:r>
            <a:r>
              <a:rPr lang="en-US" altLang="ko-KR">
                <a:latin typeface="+mj-ea"/>
                <a:ea typeface="+mj-ea"/>
              </a:rPr>
              <a:t>(Data Class)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VO(Value Object) </a:t>
            </a:r>
            <a:r>
              <a:rPr lang="ko-KR" altLang="en-US">
                <a:latin typeface="+mj-ea"/>
                <a:ea typeface="+mj-ea"/>
              </a:rPr>
              <a:t>클래스로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Java14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Data Class</a:t>
            </a:r>
            <a:r>
              <a:rPr lang="ko-KR" altLang="en-US">
                <a:latin typeface="+mj-ea"/>
                <a:ea typeface="+mj-ea"/>
              </a:rPr>
              <a:t>를 쉽게 정의할 수 있게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AA102C-EC5B-36A0-9B49-D63D9B1E6A6E}"/>
              </a:ext>
            </a:extLst>
          </p:cNvPr>
          <p:cNvCxnSpPr/>
          <p:nvPr/>
        </p:nvCxnSpPr>
        <p:spPr>
          <a:xfrm>
            <a:off x="1498600" y="2781300"/>
            <a:ext cx="421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미만의 데이터 클래스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이후의 데이터 클래스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en-US" altLang="ko-KR" sz="1800">
                <a:latin typeface="+mj-ea"/>
                <a:ea typeface="+mj-ea"/>
              </a:rPr>
              <a:t>record Coffee </a:t>
            </a:r>
            <a:r>
              <a:rPr lang="ko-KR" altLang="en-US" sz="1800">
                <a:latin typeface="+mj-ea"/>
                <a:ea typeface="+mj-ea"/>
              </a:rPr>
              <a:t>의 구조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멤버변수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생성자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메소드 자동생성</a:t>
            </a:r>
            <a:r>
              <a:rPr lang="en-US" altLang="ko-KR" sz="1800">
                <a:latin typeface="+mj-ea"/>
                <a:ea typeface="+mj-ea"/>
              </a:rPr>
              <a:t>)</a:t>
            </a:r>
          </a:p>
          <a:p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err="1">
                <a:latin typeface="+mj-ea"/>
                <a:ea typeface="+mj-ea"/>
              </a:rPr>
              <a:t>DataClass</a:t>
            </a:r>
            <a:r>
              <a:rPr lang="ko-KR" altLang="en-US" sz="1800">
                <a:latin typeface="+mj-ea"/>
                <a:ea typeface="+mj-ea"/>
              </a:rPr>
              <a:t>와 </a:t>
            </a:r>
            <a:r>
              <a:rPr lang="en-US" altLang="ko-KR" sz="1800">
                <a:latin typeface="+mj-ea"/>
                <a:ea typeface="+mj-ea"/>
              </a:rPr>
              <a:t>record</a:t>
            </a:r>
            <a:r>
              <a:rPr lang="ko-KR" altLang="en-US" sz="1800">
                <a:latin typeface="+mj-ea"/>
                <a:ea typeface="+mj-ea"/>
              </a:rPr>
              <a:t>의 차이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열기</a:t>
            </a:r>
            <a:r>
              <a:rPr lang="en-US" altLang="ko-KR">
                <a:latin typeface="+mj-ea"/>
                <a:ea typeface="+mj-ea"/>
              </a:rPr>
              <a:t>(O):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cmd</a:t>
            </a:r>
            <a:r>
              <a:rPr lang="ko-KR" altLang="en-US">
                <a:latin typeface="+mj-ea"/>
                <a:ea typeface="+mj-ea"/>
              </a:rPr>
              <a:t> 입력하고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뜨</a:t>
            </a:r>
            <a:r>
              <a:rPr lang="en-US" altLang="ko-KR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menu 1, quantity 5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내에 클래스가 포함된 관계를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관계라고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has a </a:t>
            </a:r>
            <a:r>
              <a:rPr lang="en-US" altLang="ko-KR" b="1">
                <a:latin typeface="+mj-ea"/>
                <a:ea typeface="+mj-ea"/>
              </a:rPr>
              <a:t>Coffee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클래스 실습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음료수 자판기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콜라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콜라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900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사이다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사이다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20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환타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환타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1300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1400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주문하기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</a:t>
            </a:r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몬스터를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주문한다면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몬스터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재고가 없다면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상품이 품절되었습니다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를 출력하고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을 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입고하기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입고수량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재고 출력</a:t>
            </a:r>
            <a:r>
              <a:rPr lang="en-US" altLang="ko-KR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 err="1">
                <a:latin typeface="+mj-ea"/>
                <a:ea typeface="+mj-ea"/>
              </a:rPr>
              <a:t>클래스메소드</a:t>
            </a:r>
            <a:r>
              <a:rPr lang="ko-KR" altLang="en-US" sz="1800">
                <a:latin typeface="+mj-ea"/>
                <a:ea typeface="+mj-ea"/>
              </a:rPr>
              <a:t> 파트에서 실습합니다</a:t>
            </a:r>
            <a:r>
              <a:rPr lang="en-US" altLang="ko-KR" sz="180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기능만 존재하며 속성이 없는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물리적으로 존재할 수 없는 형태이지만</a:t>
            </a:r>
            <a:r>
              <a:rPr lang="en-US" altLang="ko-KR">
                <a:latin typeface="+mj-ea"/>
                <a:ea typeface="+mj-ea"/>
              </a:rPr>
              <a:t>, oop</a:t>
            </a:r>
            <a:r>
              <a:rPr lang="ko-KR" altLang="en-US">
                <a:latin typeface="+mj-ea"/>
                <a:ea typeface="+mj-ea"/>
              </a:rPr>
              <a:t>에서는 흔하게 사용하는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“Utility” </a:t>
            </a:r>
            <a:r>
              <a:rPr lang="ko-KR" altLang="en-US">
                <a:latin typeface="+mj-ea"/>
                <a:ea typeface="+mj-ea"/>
              </a:rPr>
              <a:t>클래스를 만들 때 사용함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문자를 숫자로 변경하기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숫자인지 검증하기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문자에서 원하는 문자가 있는지 검사하기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인지 검사하기 등등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심화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정보은닉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클래스 변수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클래스 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오버로딩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배열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</a:t>
            </a:r>
            <a:r>
              <a:rPr lang="en-US" altLang="ko-KR">
                <a:latin typeface="+mj-ea"/>
                <a:ea typeface="+mj-ea"/>
              </a:rPr>
              <a:t>(Inheritance)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상속의 목적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접근제어지시자 </a:t>
            </a:r>
            <a:r>
              <a:rPr lang="en-US" altLang="ko-KR" sz="4000" b="1">
                <a:latin typeface="+mj-ea"/>
              </a:rPr>
              <a:t>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정보은닉과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–version  </a:t>
            </a:r>
            <a:r>
              <a:rPr lang="ko-KR" altLang="en-US">
                <a:latin typeface="+mj-ea"/>
                <a:ea typeface="+mj-ea"/>
              </a:rPr>
              <a:t>입력 후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중 관련된 파일들만 정리하여 모아둔 폴더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한 패키지 내에서 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만들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서로 다른 패키지에는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src</a:t>
            </a:r>
            <a:r>
              <a:rPr lang="en-US" altLang="ko-KR">
                <a:latin typeface="+mj-ea"/>
                <a:ea typeface="+mj-ea"/>
              </a:rPr>
              <a:t> &gt;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 &gt; Package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값은 모두 삭제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Create package-info.java </a:t>
            </a:r>
            <a:r>
              <a:rPr lang="ko-KR" altLang="en-US">
                <a:latin typeface="+mj-ea"/>
                <a:ea typeface="+mj-ea"/>
              </a:rPr>
              <a:t>체크 해제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이름 정하기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패키지명을 지을 때 소문자와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제외한 다른 문자는 쓰지 않습니다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모두 소문자로만 작성해야 하며 단어와 단어는 되도록 붙여 씁니다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edu.ktdsuniversity.com 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애플리케이션을 개발한다면 </a:t>
            </a:r>
            <a:r>
              <a:rPr lang="en-US" altLang="ko-KR" err="1">
                <a:latin typeface="+mj-ea"/>
                <a:ea typeface="+mj-ea"/>
              </a:rPr>
              <a:t>com</a:t>
            </a:r>
            <a:r>
              <a:rPr lang="en-US" altLang="ko-KR">
                <a:latin typeface="+mj-ea"/>
                <a:ea typeface="+mj-ea"/>
              </a:rPr>
              <a:t>.ktdsuniversity.edu </a:t>
            </a:r>
            <a:r>
              <a:rPr lang="ko-KR" altLang="en-US">
                <a:latin typeface="+mj-ea"/>
                <a:ea typeface="+mj-ea"/>
              </a:rPr>
              <a:t>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기본 패키지명이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붙여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업무명이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회원관리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라고 한다면 업무명은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member.management</a:t>
            </a:r>
            <a:r>
              <a:rPr lang="en-US" altLang="ko-KR">
                <a:latin typeface="+mj-ea"/>
                <a:ea typeface="+mj-ea"/>
              </a:rPr>
              <a:t>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management.member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작성할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member.</a:t>
            </a:r>
            <a:r>
              <a:rPr lang="en-US" altLang="ko-KR">
                <a:latin typeface="+mj-ea"/>
                <a:ea typeface="+mj-ea"/>
              </a:rPr>
              <a:t>management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패키지명 입력하기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완성된 패키지명을 입력하고 </a:t>
            </a:r>
            <a:r>
              <a:rPr lang="en-US" altLang="ko-KR">
                <a:latin typeface="+mj-ea"/>
                <a:ea typeface="+mj-ea"/>
              </a:rPr>
              <a:t>“Finish” </a:t>
            </a:r>
            <a:r>
              <a:rPr lang="ko-KR" altLang="en-US">
                <a:latin typeface="+mj-ea"/>
                <a:ea typeface="+mj-ea"/>
              </a:rPr>
              <a:t>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확인하기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Finish</a:t>
            </a:r>
            <a:r>
              <a:rPr lang="ko-KR" altLang="en-US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탐색기를 열어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프로젝트 폴더로 이동해보면 점</a:t>
            </a:r>
            <a:r>
              <a:rPr lang="en-US" altLang="ko-KR">
                <a:latin typeface="+mj-ea"/>
                <a:ea typeface="+mj-ea"/>
              </a:rPr>
              <a:t>(“.”)</a:t>
            </a:r>
            <a:r>
              <a:rPr lang="ko-KR" altLang="en-US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다른 패키지 만들어보기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bbs.management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패키지도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구조를 파일 탐색기처럼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형태로 보여주기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기업형 애플리케이션을 </a:t>
            </a:r>
            <a:r>
              <a:rPr lang="ko-KR" altLang="en-US" err="1">
                <a:latin typeface="+mj-ea"/>
                <a:ea typeface="+mj-ea"/>
              </a:rPr>
              <a:t>만들다보면</a:t>
            </a:r>
            <a:r>
              <a:rPr lang="ko-KR" altLang="en-US">
                <a:latin typeface="+mj-ea"/>
                <a:ea typeface="+mj-ea"/>
              </a:rPr>
              <a:t> 패키지가 보통 적게는 </a:t>
            </a:r>
            <a:r>
              <a:rPr lang="en-US" altLang="ko-KR">
                <a:latin typeface="+mj-ea"/>
                <a:ea typeface="+mj-ea"/>
              </a:rPr>
              <a:t>200 ~ 300</a:t>
            </a:r>
            <a:r>
              <a:rPr lang="ko-KR" altLang="en-US">
                <a:latin typeface="+mj-ea"/>
                <a:ea typeface="+mj-ea"/>
              </a:rPr>
              <a:t>개 정도가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만들어집니다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많은 패키지를 목록형으로 </a:t>
            </a:r>
            <a:r>
              <a:rPr lang="ko-KR" altLang="en-US" err="1">
                <a:latin typeface="+mj-ea"/>
                <a:ea typeface="+mj-ea"/>
              </a:rPr>
              <a:t>보게되면</a:t>
            </a:r>
            <a:r>
              <a:rPr lang="ko-KR" altLang="en-US">
                <a:latin typeface="+mj-ea"/>
                <a:ea typeface="+mj-ea"/>
              </a:rPr>
              <a:t> 찾아보기도 힘들며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관리하기도 쉽지 않게 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관리하기 편한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바꾸어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Project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Explorer</a:t>
            </a:r>
            <a:r>
              <a:rPr lang="ko-KR" altLang="en-US">
                <a:latin typeface="+mj-ea"/>
                <a:ea typeface="+mj-ea"/>
              </a:rPr>
              <a:t>에서    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 패키지 구조가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표시됩니다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에러가 발생하는 이유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패키지를 나누면 </a:t>
            </a:r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못 찾아가고</a:t>
            </a:r>
            <a:r>
              <a:rPr lang="en-US" altLang="ko-KR">
                <a:latin typeface="+mj-ea"/>
                <a:ea typeface="+mj-ea"/>
              </a:rPr>
              <a:t>, 2. </a:t>
            </a:r>
            <a:r>
              <a:rPr lang="ko-KR" altLang="en-US">
                <a:latin typeface="+mj-ea"/>
                <a:ea typeface="+mj-ea"/>
              </a:rPr>
              <a:t>멤버변수를 못 찾아감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AA5496-63A6-5CA1-C5BC-8A4174ECD53C}"/>
              </a:ext>
            </a:extLst>
          </p:cNvPr>
          <p:cNvCxnSpPr/>
          <p:nvPr/>
        </p:nvCxnSpPr>
        <p:spPr>
          <a:xfrm>
            <a:off x="1041400" y="1839420"/>
            <a:ext cx="7543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6144FB-1FD6-2902-09D0-13CFC766CCCF}"/>
              </a:ext>
            </a:extLst>
          </p:cNvPr>
          <p:cNvCxnSpPr/>
          <p:nvPr/>
        </p:nvCxnSpPr>
        <p:spPr>
          <a:xfrm>
            <a:off x="1054100" y="2108200"/>
            <a:ext cx="1752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“Ctrl + 1”</a:t>
            </a:r>
            <a:r>
              <a:rPr lang="ko-KR" altLang="en-US">
                <a:latin typeface="+mj-ea"/>
                <a:ea typeface="+mj-ea"/>
              </a:rPr>
              <a:t>을 누르면 </a:t>
            </a:r>
            <a:r>
              <a:rPr lang="en-US" altLang="ko-KR">
                <a:latin typeface="+mj-ea"/>
                <a:ea typeface="+mj-ea"/>
              </a:rPr>
              <a:t>“Quick Fix” </a:t>
            </a:r>
            <a:r>
              <a:rPr lang="ko-KR" altLang="en-US">
                <a:latin typeface="+mj-ea"/>
                <a:ea typeface="+mj-ea"/>
              </a:rPr>
              <a:t>창이 나타납니다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Import ‘Member’ (</a:t>
            </a:r>
            <a:r>
              <a:rPr lang="en-US" altLang="ko-KR" err="1">
                <a:latin typeface="+mj-ea"/>
                <a:ea typeface="+mj-ea"/>
              </a:rPr>
              <a:t>com.naver.member.management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클릭하거나 선택 후 엔터를 입력합니다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import </a:t>
            </a:r>
            <a:r>
              <a:rPr lang="ko-KR" altLang="en-US">
                <a:latin typeface="+mj-ea"/>
                <a:ea typeface="+mj-ea"/>
              </a:rPr>
              <a:t>문장이 추가되며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패키지와는 별개의 문제로 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등은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제한하는 기능이 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ko-KR" altLang="en-US" b="1">
                <a:latin typeface="+mj-ea"/>
                <a:ea typeface="+mj-ea"/>
              </a:rPr>
              <a:t>접근제어지시자</a:t>
            </a:r>
            <a:r>
              <a:rPr lang="ko-KR" altLang="en-US">
                <a:latin typeface="+mj-ea"/>
                <a:ea typeface="+mj-ea"/>
              </a:rPr>
              <a:t> 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Article.java</a:t>
            </a:r>
            <a:r>
              <a:rPr lang="ko-KR" altLang="en-US">
                <a:latin typeface="+mj-ea"/>
                <a:ea typeface="+mj-ea"/>
              </a:rPr>
              <a:t> 파일에서 아래 에러가 발생한 이유는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지시자는 제공되는 범위에 따라 총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개로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default (</a:t>
            </a:r>
            <a:r>
              <a:rPr lang="ko-KR" altLang="en-US">
                <a:latin typeface="+mj-ea"/>
                <a:ea typeface="+mj-ea"/>
              </a:rPr>
              <a:t>접근제어 지시자가 누락된 경우</a:t>
            </a:r>
            <a:r>
              <a:rPr lang="en-US" altLang="ko-KR">
                <a:latin typeface="+mj-ea"/>
                <a:ea typeface="+mj-ea"/>
              </a:rPr>
              <a:t>) (default</a:t>
            </a:r>
            <a:r>
              <a:rPr lang="ko-KR" altLang="en-US">
                <a:latin typeface="+mj-ea"/>
                <a:ea typeface="+mj-ea"/>
              </a:rPr>
              <a:t>라고 적지 않음 그냥 누락이면 됨</a:t>
            </a:r>
            <a:r>
              <a:rPr lang="en-US" altLang="ko-KR">
                <a:latin typeface="+mj-ea"/>
                <a:ea typeface="+mj-ea"/>
              </a:rPr>
              <a:t>) (</a:t>
            </a:r>
            <a:r>
              <a:rPr lang="ko-KR" altLang="en-US">
                <a:latin typeface="+mj-ea"/>
                <a:ea typeface="+mj-ea"/>
              </a:rPr>
              <a:t>말 그대로 디폴트네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7" y="36975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Article</a:t>
            </a:r>
            <a:r>
              <a:rPr lang="ko-KR" altLang="en-US">
                <a:latin typeface="+mj-ea"/>
                <a:ea typeface="+mj-ea"/>
              </a:rPr>
              <a:t> 클래스에서 사용하는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내용을 보면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멤버변수에 접근제어지시자가 없어 </a:t>
            </a:r>
            <a:r>
              <a:rPr lang="en-US" altLang="ko-KR">
                <a:latin typeface="+mj-ea"/>
                <a:ea typeface="+mj-ea"/>
              </a:rPr>
              <a:t>default </a:t>
            </a:r>
            <a:r>
              <a:rPr lang="ko-KR" altLang="en-US">
                <a:latin typeface="+mj-ea"/>
                <a:ea typeface="+mj-ea"/>
              </a:rPr>
              <a:t>접근제어지시자가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사용되는 것을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멤버변수에 </a:t>
            </a:r>
            <a:r>
              <a:rPr lang="en-US" altLang="ko-KR">
                <a:latin typeface="+mj-ea"/>
                <a:ea typeface="+mj-ea"/>
              </a:rPr>
              <a:t>public </a:t>
            </a:r>
            <a:r>
              <a:rPr lang="ko-KR" altLang="en-US">
                <a:latin typeface="+mj-ea"/>
                <a:ea typeface="+mj-ea"/>
              </a:rPr>
              <a:t>접근제어지시자를 적용합니다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클래스를 사용하는 </a:t>
            </a:r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클래스의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멤버변수의 접근제한자는 </a:t>
            </a:r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이 아닌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멤버변수가 보호된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인스턴스인 </a:t>
            </a:r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는 멤버변수에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확인이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클래스에서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id </a:t>
            </a:r>
            <a:r>
              <a:rPr lang="ko-KR" altLang="en-US">
                <a:latin typeface="+mj-ea"/>
                <a:ea typeface="+mj-ea"/>
              </a:rPr>
              <a:t>변수의 값을 알 수 없습니다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이런 경우</a:t>
            </a:r>
            <a:r>
              <a:rPr lang="en-US" altLang="ko-KR">
                <a:latin typeface="+mj-ea"/>
                <a:ea typeface="+mj-ea"/>
              </a:rPr>
              <a:t>, member</a:t>
            </a:r>
            <a:r>
              <a:rPr lang="ko-KR" altLang="en-US">
                <a:latin typeface="+mj-ea"/>
                <a:ea typeface="+mj-ea"/>
              </a:rPr>
              <a:t> 인스턴스의 멤버변수 값을 반환해주는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별도의 인스턴스 메소드가 필요한데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정의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를 이용한 멤버변수 값 반환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 인스턴스의 멤버변수들은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제한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 할당은 생성자에서만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멤버변수의 값은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로 반환하여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구조를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멤버변수는 모두 보호 대상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모든 클래스들의 멤버변수는 </a:t>
            </a:r>
            <a:r>
              <a:rPr lang="ko-KR" altLang="en-US" err="1">
                <a:latin typeface="+mj-ea"/>
                <a:ea typeface="+mj-ea"/>
              </a:rPr>
              <a:t>예외없이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보호해야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값의 할당은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로만 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값을 가져와 활용하려 할 경우 반드시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를 통해야만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속성은 </a:t>
            </a:r>
            <a:r>
              <a:rPr lang="ko-KR" altLang="en-US" u="sng">
                <a:latin typeface="+mj-ea"/>
                <a:ea typeface="+mj-ea"/>
              </a:rPr>
              <a:t>직접</a:t>
            </a:r>
            <a:r>
              <a:rPr lang="ko-KR" altLang="en-US">
                <a:latin typeface="+mj-ea"/>
                <a:ea typeface="+mj-ea"/>
              </a:rPr>
              <a:t> 변경이 </a:t>
            </a:r>
            <a:r>
              <a:rPr lang="ko-KR" altLang="en-US" u="sng">
                <a:latin typeface="+mj-ea"/>
                <a:ea typeface="+mj-ea"/>
              </a:rPr>
              <a:t>불가능</a:t>
            </a:r>
            <a:r>
              <a:rPr lang="ko-KR" altLang="en-US">
                <a:latin typeface="+mj-ea"/>
                <a:ea typeface="+mj-ea"/>
              </a:rPr>
              <a:t>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 변경의 예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 하나에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원에 판매하는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과일 판매자가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과일개수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과일가격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판매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500">
              <a:latin typeface="+mj-ea"/>
              <a:ea typeface="+mj-ea"/>
            </a:endParaRPr>
          </a:p>
          <a:p>
            <a:pPr lvl="1"/>
            <a:endParaRPr lang="en-US" altLang="ko-KR" sz="15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과일을 가지고 온 판매자가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과일을 판매할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과일의 재고는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개가 줄어야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소지금은 </a:t>
            </a:r>
            <a:r>
              <a:rPr lang="en-US" altLang="ko-KR">
                <a:latin typeface="+mj-ea"/>
                <a:ea typeface="+mj-ea"/>
              </a:rPr>
              <a:t>500 X 5</a:t>
            </a:r>
            <a:r>
              <a:rPr lang="ko-KR" altLang="en-US">
                <a:latin typeface="+mj-ea"/>
                <a:ea typeface="+mj-ea"/>
              </a:rPr>
              <a:t>원이 증가해야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 말해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(5)” </a:t>
            </a:r>
            <a:r>
              <a:rPr lang="ko-KR" altLang="en-US">
                <a:latin typeface="+mj-ea"/>
                <a:ea typeface="+mj-ea"/>
              </a:rPr>
              <a:t>메소드를 실행할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캡슐화된</a:t>
            </a:r>
            <a:r>
              <a:rPr lang="ko-KR" altLang="en-US">
                <a:latin typeface="+mj-ea"/>
                <a:ea typeface="+mj-ea"/>
              </a:rPr>
              <a:t> 클래스의 활용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캡슐화를 사용하지 않는다면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main </a:t>
            </a:r>
            <a:r>
              <a:rPr lang="ko-KR" altLang="en-US">
                <a:latin typeface="+mj-ea"/>
                <a:ea typeface="+mj-ea"/>
              </a:rPr>
              <a:t>메소드에서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멤버변수를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제어해야만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코드가 길고 </a:t>
            </a:r>
            <a:r>
              <a:rPr lang="ko-KR" altLang="en-US" err="1">
                <a:latin typeface="+mj-ea"/>
                <a:ea typeface="+mj-ea"/>
              </a:rPr>
              <a:t>복잡해지며</a:t>
            </a:r>
            <a:r>
              <a:rPr lang="ko-KR" altLang="en-US">
                <a:latin typeface="+mj-ea"/>
                <a:ea typeface="+mj-ea"/>
              </a:rPr>
              <a:t> 의도를 파악하기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가독성이 낮아지며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가독성이 낮아지면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 및 수정이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만화카페는 다양한 만화책을 </a:t>
            </a:r>
            <a:r>
              <a:rPr lang="ko-KR" altLang="en-US" err="1">
                <a:latin typeface="+mj-ea"/>
                <a:ea typeface="+mj-ea"/>
              </a:rPr>
              <a:t>구비해놓고</a:t>
            </a:r>
            <a:r>
              <a:rPr lang="ko-KR" altLang="en-US">
                <a:latin typeface="+mj-ea"/>
                <a:ea typeface="+mj-ea"/>
              </a:rPr>
              <a:t>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만화책 이름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화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대여 상태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true: 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, false: </a:t>
            </a:r>
            <a:r>
              <a:rPr lang="ko-KR" altLang="en-US" err="1">
                <a:latin typeface="+mj-ea"/>
                <a:ea typeface="+mj-ea"/>
              </a:rPr>
              <a:t>대여안함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만화카페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대여하면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만화책의 대여 상태가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으로 변환되며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만화책 대여비만큼 소지금이 증가합니다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모든 만화책목록 출력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만화책 반납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C:\dev_programs </a:t>
            </a:r>
            <a:r>
              <a:rPr lang="ko-KR" altLang="en-US">
                <a:latin typeface="+mj-ea"/>
                <a:ea typeface="+mj-ea"/>
              </a:rPr>
              <a:t>에 압축 풀기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eclipse </a:t>
            </a:r>
            <a:r>
              <a:rPr lang="ko-KR" altLang="en-US">
                <a:latin typeface="+mj-ea"/>
                <a:ea typeface="+mj-ea"/>
              </a:rPr>
              <a:t>폴더의 </a:t>
            </a:r>
            <a:r>
              <a:rPr lang="en-US" altLang="ko-KR">
                <a:latin typeface="+mj-ea"/>
                <a:ea typeface="+mj-ea"/>
              </a:rPr>
              <a:t>eclipse.exe </a:t>
            </a:r>
            <a:r>
              <a:rPr lang="ko-KR" altLang="en-US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변수의 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변수를 생성할 때는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변수의 타입 앞에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키워드를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이것은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코딩 표준에 맞지 않아 </a:t>
            </a:r>
            <a:r>
              <a:rPr lang="en-US" altLang="ko-KR">
                <a:latin typeface="+mj-ea"/>
                <a:ea typeface="+mj-ea"/>
              </a:rPr>
              <a:t>Warning</a:t>
            </a:r>
            <a:r>
              <a:rPr lang="ko-KR" altLang="en-US">
                <a:latin typeface="+mj-ea"/>
                <a:ea typeface="+mj-ea"/>
              </a:rPr>
              <a:t>이 발생하므로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되도록 클래스로 참조하도록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변수에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모든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파일이 공유하는 변수이므로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변수의 값이 변경되었을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원하지 않는 결과값이 생성될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뒤에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붙여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 클래스의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를 클래스 상수로 변경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지원하는 기본 클래스 상수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 실습문제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만화카페의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를 클래스 상수로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이클립스 실행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workspace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“C:\</a:t>
            </a:r>
            <a:r>
              <a:rPr lang="en-US" altLang="ko-KR" err="1">
                <a:latin typeface="+mj-ea"/>
                <a:ea typeface="+mj-ea"/>
              </a:rPr>
              <a:t>dev_programs</a:t>
            </a:r>
            <a:r>
              <a:rPr lang="en-US" altLang="ko-KR">
                <a:latin typeface="+mj-ea"/>
                <a:ea typeface="+mj-ea"/>
              </a:rPr>
              <a:t>\</a:t>
            </a:r>
            <a:r>
              <a:rPr lang="en-US" altLang="ko-KR" err="1">
                <a:latin typeface="+mj-ea"/>
                <a:ea typeface="+mj-ea"/>
              </a:rPr>
              <a:t>eclipse_workspace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지정 후 </a:t>
            </a:r>
            <a:r>
              <a:rPr lang="en-US" altLang="ko-KR">
                <a:latin typeface="+mj-ea"/>
                <a:ea typeface="+mj-ea"/>
              </a:rPr>
              <a:t>Launch </a:t>
            </a:r>
            <a:r>
              <a:rPr lang="ko-KR" altLang="en-US">
                <a:latin typeface="+mj-ea"/>
                <a:ea typeface="+mj-ea"/>
              </a:rPr>
              <a:t>클릭</a:t>
            </a:r>
            <a:endParaRPr lang="en-US" altLang="ko-KR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>
                <a:latin typeface="+mj-ea"/>
                <a:ea typeface="+mj-ea"/>
              </a:rPr>
              <a:t>만 받습니다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“</a:t>
            </a:r>
            <a:r>
              <a:rPr lang="ko-KR" altLang="en-US">
                <a:latin typeface="+mj-ea"/>
                <a:ea typeface="+mj-ea"/>
              </a:rPr>
              <a:t>안녕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번 반복한 값을 반환하는 클래스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247784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메소드의 접근 범위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190</a:t>
            </a:r>
            <a:r>
              <a:rPr lang="ko-KR" altLang="en-US">
                <a:latin typeface="+mj-ea"/>
                <a:ea typeface="+mj-ea"/>
              </a:rPr>
              <a:t>번 슬라이드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main(String[]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args)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의 의미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실행시킬 수 있도록 클래스 메소드로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메소드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인스턴스 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 메소드와 관계없이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회성 처리만 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일종의 유틸리티 메소드가 필요할 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 메소드로 정의해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공용 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문자열이 </a:t>
            </a:r>
            <a:r>
              <a:rPr lang="ko-KR" altLang="en-US" err="1">
                <a:latin typeface="+mj-ea"/>
                <a:ea typeface="+mj-ea"/>
              </a:rPr>
              <a:t>비어있는지</a:t>
            </a:r>
            <a:r>
              <a:rPr lang="ko-KR" altLang="en-US">
                <a:latin typeface="+mj-ea"/>
                <a:ea typeface="+mj-ea"/>
              </a:rPr>
              <a:t>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문자열의 길이가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글자 이상인지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문자열을 숫자로 변경해주는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숫자를 문자열로 변경해주는 클래스 메소드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 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isValidAge</a:t>
            </a:r>
            <a:r>
              <a:rPr lang="en-US" altLang="ko-KR">
                <a:latin typeface="+mj-ea"/>
                <a:ea typeface="+mj-ea"/>
              </a:rPr>
              <a:t>(int age, int min, int max)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age</a:t>
            </a:r>
            <a:r>
              <a:rPr lang="ko-KR" altLang="en-US">
                <a:latin typeface="+mj-ea"/>
                <a:ea typeface="+mj-ea"/>
              </a:rPr>
              <a:t>의 값이 </a:t>
            </a:r>
            <a:r>
              <a:rPr lang="en-US" altLang="ko-KR">
                <a:latin typeface="+mj-ea"/>
                <a:ea typeface="+mj-ea"/>
              </a:rPr>
              <a:t>min</a:t>
            </a:r>
            <a:r>
              <a:rPr lang="ko-KR" altLang="en-US">
                <a:latin typeface="+mj-ea"/>
                <a:ea typeface="+mj-ea"/>
              </a:rPr>
              <a:t>보다 크고 </a:t>
            </a:r>
            <a:r>
              <a:rPr lang="en-US" altLang="ko-KR">
                <a:latin typeface="+mj-ea"/>
                <a:ea typeface="+mj-ea"/>
              </a:rPr>
              <a:t>max </a:t>
            </a:r>
            <a:r>
              <a:rPr lang="ko-KR" altLang="en-US">
                <a:latin typeface="+mj-ea"/>
                <a:ea typeface="+mj-ea"/>
              </a:rPr>
              <a:t>보다 작으면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아니면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를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(double average)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average</a:t>
            </a:r>
            <a:r>
              <a:rPr lang="ko-KR" altLang="en-US">
                <a:latin typeface="+mj-ea"/>
                <a:ea typeface="+mj-ea"/>
              </a:rPr>
              <a:t>의 값을 </a:t>
            </a:r>
            <a:r>
              <a:rPr lang="en-US" altLang="ko-KR">
                <a:latin typeface="+mj-ea"/>
                <a:ea typeface="+mj-ea"/>
              </a:rPr>
              <a:t>4.5 </a:t>
            </a:r>
            <a:r>
              <a:rPr lang="ko-KR" altLang="en-US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(double </a:t>
            </a:r>
            <a:r>
              <a:rPr lang="en-US" altLang="ko-KR" err="1">
                <a:latin typeface="+mj-ea"/>
                <a:ea typeface="+mj-ea"/>
              </a:rPr>
              <a:t>courceCredit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>
                <a:latin typeface="+mj-ea"/>
                <a:ea typeface="+mj-ea"/>
              </a:rPr>
              <a:t>ABCDE </a:t>
            </a:r>
            <a:r>
              <a:rPr lang="ko-KR" altLang="en-US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199</a:t>
            </a:r>
            <a:r>
              <a:rPr lang="ko-KR" altLang="en-US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작성하는 변수나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유일한 이름으로 구분해야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 중복선언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중복선언은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field </a:t>
            </a:r>
            <a:r>
              <a:rPr lang="ko-KR" altLang="en-US">
                <a:latin typeface="+mj-ea"/>
                <a:ea typeface="+mj-ea"/>
              </a:rPr>
              <a:t>클래스명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method </a:t>
            </a:r>
            <a:r>
              <a:rPr lang="ko-KR" altLang="en-US" err="1">
                <a:latin typeface="+mj-ea"/>
                <a:ea typeface="+mj-ea"/>
              </a:rPr>
              <a:t>메소드명</a:t>
            </a:r>
            <a:r>
              <a:rPr lang="en-US" altLang="ko-KR">
                <a:latin typeface="+mj-ea"/>
                <a:ea typeface="+mj-ea"/>
              </a:rPr>
              <a:t>() in type </a:t>
            </a:r>
            <a:r>
              <a:rPr lang="ko-KR" altLang="en-US">
                <a:latin typeface="+mj-ea"/>
                <a:ea typeface="+mj-ea"/>
              </a:rPr>
              <a:t>클래스명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동일한 메소드 명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프로그래밍이란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어떤 작업을 수행하기 위해 작업 내용을 순서대로 나열해 놓은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&gt; 10+50</a:t>
            </a:r>
            <a:r>
              <a:rPr lang="ko-KR" altLang="en-US"/>
              <a:t>을 계산해서 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1. 10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더한 결과를 얻는다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등의 순서를 나열해 놓은 것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414D0A-E388-473D-577B-B7EC00B10828}"/>
              </a:ext>
            </a:extLst>
          </p:cNvPr>
          <p:cNvGrpSpPr/>
          <p:nvPr/>
        </p:nvGrpSpPr>
        <p:grpSpPr>
          <a:xfrm>
            <a:off x="2674640" y="3145148"/>
            <a:ext cx="3794720" cy="3251627"/>
            <a:chOff x="2483768" y="2480320"/>
            <a:chExt cx="3794720" cy="3251627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35C3289E-251B-460C-9403-9F93687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3888" y="2480320"/>
              <a:ext cx="1452736" cy="1452736"/>
            </a:xfrm>
            <a:prstGeom prst="rect">
              <a:avLst/>
            </a:prstGeom>
          </p:spPr>
        </p:pic>
        <p:pic>
          <p:nvPicPr>
            <p:cNvPr id="8" name="그래픽 7" descr="가로 막대형 차트 단색으로 채워진">
              <a:extLst>
                <a:ext uri="{FF2B5EF4-FFF2-40B4-BE49-F238E27FC236}">
                  <a16:creationId xmlns:a16="http://schemas.microsoft.com/office/drawing/2014/main" id="{CF08121B-1075-922B-717B-2894EF9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광 디스크 단색으로 채워진">
              <a:extLst>
                <a:ext uri="{FF2B5EF4-FFF2-40B4-BE49-F238E27FC236}">
                  <a16:creationId xmlns:a16="http://schemas.microsoft.com/office/drawing/2014/main" id="{B24E73E1-EA40-C43E-0FDA-F26E1F6C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5663" y="444624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게임 컨트롤러 단색으로 채워진">
              <a:extLst>
                <a:ext uri="{FF2B5EF4-FFF2-40B4-BE49-F238E27FC236}">
                  <a16:creationId xmlns:a16="http://schemas.microsoft.com/office/drawing/2014/main" id="{AF06B564-A461-7B65-F032-6565325A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4088" y="444624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A4CE63-E070-EED3-33A0-248E92F567E2}"/>
                </a:ext>
              </a:extLst>
            </p:cNvPr>
            <p:cNvSpPr txBox="1"/>
            <p:nvPr/>
          </p:nvSpPr>
          <p:spPr>
            <a:xfrm>
              <a:off x="2541659" y="53626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Office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3A7F85-3BC4-EF0E-DC38-B0E78CCECDA7}"/>
                </a:ext>
              </a:extLst>
            </p:cNvPr>
            <p:cNvSpPr txBox="1"/>
            <p:nvPr/>
          </p:nvSpPr>
          <p:spPr>
            <a:xfrm>
              <a:off x="4048391" y="536261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Media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8B0-5065-0DB1-A7C7-919EE4696618}"/>
                </a:ext>
              </a:extLst>
            </p:cNvPr>
            <p:cNvSpPr txBox="1"/>
            <p:nvPr/>
          </p:nvSpPr>
          <p:spPr>
            <a:xfrm>
              <a:off x="5432051" y="536261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Game</a:t>
              </a:r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4E1B1A-44F0-1B97-6E58-C0672C53C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967" y="3587445"/>
              <a:ext cx="1114606" cy="921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48C544-04A3-4527-4E24-68EADB08F83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422863" y="3587445"/>
              <a:ext cx="0" cy="8587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0C57ED-FEF0-E5A6-8658-DDA14A641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524" y="3587445"/>
              <a:ext cx="1051567" cy="9817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33A06-4D75-F1C3-0F10-6C2479D88F1E}"/>
                </a:ext>
              </a:extLst>
            </p:cNvPr>
            <p:cNvSpPr txBox="1"/>
            <p:nvPr/>
          </p:nvSpPr>
          <p:spPr>
            <a:xfrm>
              <a:off x="301764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0E2C14-7281-E73D-7633-83CAF74D97A7}"/>
                </a:ext>
              </a:extLst>
            </p:cNvPr>
            <p:cNvSpPr txBox="1"/>
            <p:nvPr/>
          </p:nvSpPr>
          <p:spPr>
            <a:xfrm>
              <a:off x="3994901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CAB90-77D4-00DE-073B-E582C04F4041}"/>
                </a:ext>
              </a:extLst>
            </p:cNvPr>
            <p:cNvSpPr txBox="1"/>
            <p:nvPr/>
          </p:nvSpPr>
          <p:spPr>
            <a:xfrm>
              <a:off x="497215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</p:grp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9AB91485-8AD9-0FE3-71FC-9BC4946B1466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메소드는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</a:t>
            </a:r>
            <a:r>
              <a:rPr lang="en-US" altLang="ko-KR">
                <a:latin typeface="+mj-ea"/>
                <a:ea typeface="+mj-ea"/>
              </a:rPr>
              <a:t>sell </a:t>
            </a:r>
            <a:r>
              <a:rPr lang="ko-KR" altLang="en-US">
                <a:latin typeface="+mj-ea"/>
                <a:ea typeface="+mj-ea"/>
              </a:rPr>
              <a:t>메소드입니다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quantity</a:t>
            </a:r>
            <a:r>
              <a:rPr lang="ko-KR" altLang="en-US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파라미터가 없는 </a:t>
            </a:r>
            <a:r>
              <a:rPr lang="en-US" altLang="ko-KR">
                <a:latin typeface="+mj-ea"/>
                <a:ea typeface="+mj-ea"/>
              </a:rPr>
              <a:t>sell() </a:t>
            </a:r>
            <a:r>
              <a:rPr lang="ko-KR" altLang="en-US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재고는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개가 감소되며 금액은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 내에 생성자를 정의할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는 파라미터가 없는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 생성자는 호출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9" y="25686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기본생성자 호출이 필요할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8659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6173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할당할 수 있는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제공하고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String</a:t>
              </a:r>
              <a:r>
                <a:rPr lang="ko-KR" altLang="en-US" sz="1600" b="1"/>
                <a:t>은 생성자 없이 데이터를 할당 할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String </a:t>
              </a:r>
              <a:r>
                <a:rPr lang="ko-KR" altLang="en-US"/>
                <a:t>인스턴스에 값을 할당할 때</a:t>
              </a:r>
              <a:r>
                <a:rPr lang="en-US" altLang="ko-KR"/>
                <a:t>, </a:t>
              </a:r>
              <a:r>
                <a:rPr lang="ko-KR" altLang="en-US"/>
                <a:t>생성자를 사용하지 않습니다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</a:t>
              </a:r>
              <a:r>
                <a:rPr lang="ko-KR" altLang="en-US"/>
                <a:t>에서 아주 많이 사용되므로</a:t>
              </a:r>
              <a:r>
                <a:rPr lang="en-US" altLang="ko-KR"/>
                <a:t>, </a:t>
              </a:r>
              <a:r>
                <a:rPr lang="ko-KR" altLang="en-US"/>
                <a:t>간편히 사용할 수 있도록 </a:t>
              </a:r>
              <a:r>
                <a:rPr lang="en-US" altLang="ko-KR"/>
                <a:t>JVM</a:t>
              </a:r>
              <a:r>
                <a:rPr lang="ko-KR" altLang="en-US"/>
                <a:t>이 지원하고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서울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포함되어있는지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176</a:t>
            </a:r>
            <a:r>
              <a:rPr lang="ko-KR" altLang="en-US">
                <a:latin typeface="+mj-ea"/>
                <a:ea typeface="+mj-ea"/>
              </a:rPr>
              <a:t>으로 끝나는지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정확히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대소문자 </a:t>
            </a:r>
            <a:r>
              <a:rPr lang="ko-KR" altLang="en-US" err="1">
                <a:latin typeface="+mj-ea"/>
                <a:ea typeface="+mj-ea"/>
              </a:rPr>
              <a:t>비교안함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 </a:t>
            </a:r>
            <a:r>
              <a:rPr lang="en-US" altLang="ko-KR">
                <a:latin typeface="+mj-ea"/>
                <a:ea typeface="+mj-ea"/>
              </a:rPr>
              <a:t>(Java 15</a:t>
            </a:r>
            <a:r>
              <a:rPr lang="ko-KR" altLang="en-US">
                <a:latin typeface="+mj-ea"/>
                <a:ea typeface="+mj-ea"/>
              </a:rPr>
              <a:t>부터 가능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def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비어있거나</a:t>
            </a:r>
            <a:r>
              <a:rPr lang="ko-KR" altLang="en-US">
                <a:latin typeface="+mj-ea"/>
                <a:ea typeface="+mj-ea"/>
              </a:rPr>
              <a:t> 공백으로만 </a:t>
            </a:r>
            <a:r>
              <a:rPr lang="ko-KR" altLang="en-US" err="1">
                <a:latin typeface="+mj-ea"/>
                <a:ea typeface="+mj-ea"/>
              </a:rPr>
              <a:t>이루어져있는지</a:t>
            </a:r>
            <a:r>
              <a:rPr lang="ko-KR" altLang="en-US">
                <a:latin typeface="+mj-ea"/>
                <a:ea typeface="+mj-ea"/>
              </a:rPr>
              <a:t> 확인 </a:t>
            </a:r>
            <a:r>
              <a:rPr lang="en-US" altLang="ko-KR">
                <a:latin typeface="+mj-ea"/>
                <a:ea typeface="+mj-ea"/>
              </a:rPr>
              <a:t>(Java 11</a:t>
            </a:r>
            <a:r>
              <a:rPr lang="ko-KR" altLang="en-US">
                <a:latin typeface="+mj-ea"/>
                <a:ea typeface="+mj-ea"/>
              </a:rPr>
              <a:t>부터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공백으로 </a:t>
            </a:r>
            <a:r>
              <a:rPr lang="ko-KR" altLang="en-US" err="1">
                <a:latin typeface="+mj-ea"/>
                <a:ea typeface="+mj-ea"/>
              </a:rPr>
              <a:t>비워져있는지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“, “ </a:t>
            </a:r>
            <a:r>
              <a:rPr lang="ko-KR" altLang="en-US">
                <a:latin typeface="+mj-ea"/>
                <a:ea typeface="+mj-ea"/>
              </a:rPr>
              <a:t>으로 연결하기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“a”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jj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의 문자열 길이 구하기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숫자인지 확인하기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홍길동을 </a:t>
            </a:r>
            <a:r>
              <a:rPr lang="en-US" altLang="ko-KR" err="1">
                <a:latin typeface="+mj-ea"/>
                <a:ea typeface="+mj-ea"/>
              </a:rPr>
              <a:t>ktds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에서 숫자가 아닌 문자를 공백문자</a:t>
            </a:r>
            <a:r>
              <a:rPr lang="en-US" altLang="ko-KR">
                <a:latin typeface="+mj-ea"/>
                <a:ea typeface="+mj-ea"/>
              </a:rPr>
              <a:t>(“”)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“-”</a:t>
            </a:r>
            <a:r>
              <a:rPr lang="ko-KR" altLang="en-US">
                <a:latin typeface="+mj-ea"/>
                <a:ea typeface="+mj-ea"/>
              </a:rPr>
              <a:t>로 잘라 배열에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 </a:t>
            </a:r>
            <a:r>
              <a:rPr lang="en-US" altLang="ko-KR">
                <a:latin typeface="+mj-ea"/>
                <a:ea typeface="+mj-ea"/>
              </a:rPr>
              <a:t>+82 </a:t>
            </a:r>
            <a:r>
              <a:rPr lang="ko-KR" altLang="en-US">
                <a:latin typeface="+mj-ea"/>
                <a:ea typeface="+mj-ea"/>
              </a:rPr>
              <a:t>로 시작하는지 확인하기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2023(</a:t>
            </a:r>
            <a:r>
              <a:rPr lang="ko-KR" altLang="en-US">
                <a:latin typeface="+mj-ea"/>
                <a:ea typeface="+mj-ea"/>
              </a:rPr>
              <a:t>연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14:56:13(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분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초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앞뒤 공백모두 제거하기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타입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문자열로 변경하기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Overloaing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</a:rPr>
              <a:t>퍼스펙티브</a:t>
            </a:r>
            <a:r>
              <a:rPr lang="ko-KR" altLang="en-US" sz="120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r>
              <a:rPr lang="ko-KR" altLang="en-US" sz="4000" b="1">
                <a:latin typeface="+mj-ea"/>
              </a:rPr>
              <a:t>의 패키지와 </a:t>
            </a:r>
            <a:r>
              <a:rPr lang="en-US" altLang="ko-KR" sz="4000" b="1">
                <a:latin typeface="+mj-ea"/>
              </a:rPr>
              <a:t>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했는데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 Concatenation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문자열과 문자열을 연결하려면 </a:t>
            </a:r>
            <a:r>
              <a:rPr lang="en-US" altLang="ko-KR">
                <a:latin typeface="+mj-ea"/>
                <a:ea typeface="+mj-ea"/>
              </a:rPr>
              <a:t>“+” </a:t>
            </a:r>
            <a:r>
              <a:rPr lang="ko-KR" altLang="en-US">
                <a:latin typeface="+mj-ea"/>
                <a:ea typeface="+mj-ea"/>
              </a:rPr>
              <a:t>연산자를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문자열 연결의 특징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문자열 </a:t>
            </a:r>
            <a:r>
              <a:rPr lang="en-US" altLang="ko-KR">
                <a:latin typeface="+mj-ea"/>
                <a:ea typeface="+mj-ea"/>
              </a:rPr>
              <a:t>+ </a:t>
            </a:r>
            <a:r>
              <a:rPr lang="ko-KR" altLang="en-US">
                <a:latin typeface="+mj-ea"/>
                <a:ea typeface="+mj-ea"/>
              </a:rPr>
              <a:t>모든 타입의 결과는 문자열이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미만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이상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문자열은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 이므로 항상 메모리를 참조합니다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아래 코드에서  </a:t>
            </a:r>
            <a:r>
              <a:rPr lang="en-US" altLang="ko-KR">
                <a:latin typeface="+mj-ea"/>
                <a:ea typeface="+mj-ea"/>
              </a:rPr>
              <a:t>?1 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?2 </a:t>
            </a:r>
            <a:r>
              <a:rPr lang="ko-KR" altLang="en-US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두 가지 타입으로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Immutable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타입은 대표적인 </a:t>
            </a:r>
            <a:r>
              <a:rPr lang="en-US" altLang="ko-KR">
                <a:latin typeface="+mj-ea"/>
                <a:ea typeface="+mj-ea"/>
              </a:rPr>
              <a:t>Immutable </a:t>
            </a:r>
            <a:r>
              <a:rPr lang="ko-KR" altLang="en-US">
                <a:latin typeface="+mj-ea"/>
                <a:ea typeface="+mj-ea"/>
              </a:rPr>
              <a:t>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의 값을 변경하려 시도할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String</a:t>
            </a:r>
            <a:r>
              <a:rPr lang="ko-KR" altLang="en-US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문자열 연결은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작은 량의 문자열은 </a:t>
            </a:r>
            <a:r>
              <a:rPr lang="en-US" altLang="ko-KR">
                <a:latin typeface="+mj-ea"/>
                <a:ea typeface="+mj-ea"/>
              </a:rPr>
              <a:t>+</a:t>
            </a:r>
            <a:r>
              <a:rPr lang="ko-KR" altLang="en-US">
                <a:latin typeface="+mj-ea"/>
                <a:ea typeface="+mj-ea"/>
              </a:rPr>
              <a:t>로 연결하는 것이 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ko-KR" altLang="en-US" err="1">
                <a:latin typeface="+mj-ea"/>
                <a:ea typeface="+mj-ea"/>
              </a:rPr>
              <a:t>사용하는것이</a:t>
            </a:r>
            <a:r>
              <a:rPr lang="ko-KR" altLang="en-US">
                <a:latin typeface="+mj-ea"/>
                <a:ea typeface="+mj-ea"/>
              </a:rPr>
              <a:t> 비용절약에 효율적인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StringBuffer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 이어 붙이기 위한 </a:t>
            </a:r>
            <a:r>
              <a:rPr lang="en-US" altLang="ko-KR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append() </a:t>
            </a:r>
            <a:r>
              <a:rPr lang="ko-KR" altLang="en-US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toString() </a:t>
            </a:r>
            <a:r>
              <a:rPr lang="ko-KR" altLang="en-US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695768" y="5876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\n</a:t>
              </a:r>
              <a:r>
                <a:rPr lang="ko-KR" altLang="en-US"/>
                <a:t>은 </a:t>
              </a:r>
              <a:r>
                <a:rPr lang="ko-KR" altLang="en-US" err="1"/>
                <a:t>줄바꿈을</a:t>
              </a:r>
              <a:r>
                <a:rPr lang="ko-KR" altLang="en-US"/>
                <a:t> 하는 </a:t>
              </a:r>
              <a:r>
                <a:rPr lang="en-US" altLang="ko-KR"/>
                <a:t>Escape Character </a:t>
              </a:r>
              <a:r>
                <a:rPr lang="ko-KR" altLang="en-US"/>
                <a:t>입니다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이 외에도 </a:t>
              </a:r>
              <a:r>
                <a:rPr lang="en-US" altLang="ko-KR"/>
                <a:t>\t, \”, \’, \\ </a:t>
              </a:r>
              <a:r>
                <a:rPr lang="ko-KR" altLang="en-US"/>
                <a:t>등이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39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14. </a:t>
            </a:r>
            <a:r>
              <a:rPr lang="ko-KR" altLang="en-US" sz="4000" b="1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배열이란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err="1">
                <a:latin typeface="+mj-ea"/>
                <a:ea typeface="+mj-ea"/>
              </a:rPr>
              <a:t>나열시킨</a:t>
            </a:r>
            <a:r>
              <a:rPr lang="ko-KR" altLang="en-US">
                <a:latin typeface="+mj-ea"/>
                <a:ea typeface="+mj-ea"/>
              </a:rPr>
              <a:t> 구조를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명의 점수를 각 변수에 </a:t>
            </a:r>
            <a:r>
              <a:rPr lang="ko-KR" altLang="en-US" err="1">
                <a:latin typeface="+mj-ea"/>
                <a:ea typeface="+mj-ea"/>
              </a:rPr>
              <a:t>할당시키고</a:t>
            </a:r>
            <a:r>
              <a:rPr lang="ko-KR" altLang="en-US">
                <a:latin typeface="+mj-ea"/>
                <a:ea typeface="+mj-ea"/>
              </a:rPr>
              <a:t> 합계를 구하는 코드를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위 코드에서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이제 평균을 구해봅니다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다시 채점해보니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다시 모든 학생들의 점수에서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>
                <a:latin typeface="+mj-ea"/>
                <a:ea typeface="+mj-ea"/>
              </a:rPr>
              <a:t>100</a:t>
            </a:r>
            <a:r>
              <a:rPr lang="ko-KR" altLang="en-US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100</a:t>
            </a:r>
            <a:r>
              <a:rPr lang="ko-KR" altLang="en-US">
                <a:latin typeface="+mj-ea"/>
                <a:ea typeface="+mj-ea"/>
              </a:rPr>
              <a:t>명의 성적 합계를 구하기 위해 일일이 더하는 코드를 작성하면서 누락되는 변수도 존재할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위 예처럼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작성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배열의 선언과 생성 및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 err="1">
                <a:latin typeface="+mj-ea"/>
                <a:ea typeface="+mj-ea"/>
              </a:rPr>
              <a:t>scoreArray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배열의 구조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 sz="1600">
                <a:latin typeface="+mj-ea"/>
                <a:ea typeface="+mj-ea"/>
              </a:rPr>
              <a:t>배열의 각 칸을 인덱스</a:t>
            </a:r>
            <a:r>
              <a:rPr lang="en-US" altLang="ko-KR" sz="1600">
                <a:latin typeface="+mj-ea"/>
                <a:ea typeface="+mj-ea"/>
              </a:rPr>
              <a:t>(index)</a:t>
            </a:r>
            <a:r>
              <a:rPr lang="ko-KR" altLang="en-US" sz="1600">
                <a:latin typeface="+mj-ea"/>
                <a:ea typeface="+mj-ea"/>
              </a:rPr>
              <a:t>라고 하며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인덱스는 항상 </a:t>
            </a:r>
            <a:r>
              <a:rPr lang="en-US" altLang="ko-KR" sz="1600">
                <a:latin typeface="+mj-ea"/>
                <a:ea typeface="+mj-ea"/>
              </a:rPr>
              <a:t>0</a:t>
            </a:r>
            <a:r>
              <a:rPr lang="ko-KR" altLang="en-US" sz="1600">
                <a:latin typeface="+mj-ea"/>
                <a:ea typeface="+mj-ea"/>
              </a:rPr>
              <a:t>부터 시작합니다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인덱스에 값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배열인스턴스에</a:t>
            </a:r>
            <a:r>
              <a:rPr lang="ko-KR" altLang="en-US">
                <a:latin typeface="+mj-ea"/>
                <a:ea typeface="+mj-ea"/>
              </a:rPr>
              <a:t> 값을 할당하려면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 = </a:t>
            </a:r>
            <a:r>
              <a:rPr lang="ko-KR" altLang="en-US" b="1">
                <a:latin typeface="+mj-ea"/>
                <a:ea typeface="+mj-ea"/>
              </a:rPr>
              <a:t>값</a:t>
            </a:r>
            <a:r>
              <a:rPr lang="en-US" altLang="ko-KR" b="1">
                <a:latin typeface="+mj-ea"/>
                <a:ea typeface="+mj-ea"/>
              </a:rPr>
              <a:t>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순회하며 합계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값을 참조하려면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샵</a:t>
            </a:r>
            <a:r>
              <a:rPr lang="en-US" altLang="ko-KR" sz="1200"/>
              <a:t>/</a:t>
            </a:r>
            <a:r>
              <a:rPr lang="ko-KR" altLang="en-US" sz="120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애스터리스크</a:t>
            </a:r>
            <a:endParaRPr lang="en-US" altLang="ko-KR" sz="1200"/>
          </a:p>
          <a:p>
            <a:pPr algn="ctr"/>
            <a:r>
              <a:rPr lang="ko-KR" altLang="en-US" sz="1200" err="1"/>
              <a:t>아스타</a:t>
            </a:r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언더스코어</a:t>
            </a:r>
            <a:endParaRPr lang="en-US" altLang="ko-KR" sz="1200"/>
          </a:p>
          <a:p>
            <a:pPr algn="ctr"/>
            <a:r>
              <a:rPr lang="ko-KR" altLang="en-US" sz="1200" err="1"/>
              <a:t>언더바</a:t>
            </a:r>
            <a:endParaRPr lang="ko-KR" altLang="en-US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중괄호</a:t>
            </a:r>
            <a:endParaRPr lang="en-US" altLang="ko-KR" sz="1200"/>
          </a:p>
          <a:p>
            <a:pPr algn="ctr"/>
            <a:r>
              <a:rPr lang="en-US" altLang="ko-KR" sz="1200"/>
              <a:t>Curly Brackets</a:t>
            </a:r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대괄호</a:t>
            </a:r>
            <a:endParaRPr lang="en-US" altLang="ko-KR" sz="1200"/>
          </a:p>
          <a:p>
            <a:pPr algn="ctr"/>
            <a:r>
              <a:rPr lang="en-US" altLang="ko-KR" sz="1200"/>
              <a:t>Square Brackets</a:t>
            </a:r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역슬래시</a:t>
            </a:r>
            <a:endParaRPr lang="en-US" altLang="ko-KR" sz="1200"/>
          </a:p>
          <a:p>
            <a:pPr algn="ctr"/>
            <a:r>
              <a:rPr lang="ko-KR" altLang="en-US" sz="120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작다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less than sign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앳</a:t>
            </a:r>
            <a:endParaRPr lang="ko-KR" altLang="en-US" sz="12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앤드</a:t>
            </a:r>
            <a:endParaRPr lang="en-US" altLang="ko-KR" sz="1200"/>
          </a:p>
          <a:p>
            <a:pPr algn="ctr"/>
            <a:r>
              <a:rPr lang="ko-KR" altLang="en-US" sz="1200" err="1"/>
              <a:t>앰퍼센드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소괄호</a:t>
            </a:r>
            <a:endParaRPr lang="en-US" altLang="ko-KR" sz="1200"/>
          </a:p>
          <a:p>
            <a:pPr algn="ctr"/>
            <a:r>
              <a:rPr lang="en-US" altLang="ko-KR" sz="1200"/>
              <a:t>Parenthesis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크다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greater than sign</a:t>
            </a:r>
            <a:endParaRPr lang="ko-KR" altLang="en-US" sz="120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대쉬</a:t>
            </a:r>
            <a:endParaRPr lang="en-US" altLang="ko-KR" sz="1200"/>
          </a:p>
          <a:p>
            <a:pPr algn="ctr"/>
            <a:r>
              <a:rPr lang="ko-KR" altLang="en-US" sz="120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는</a:t>
            </a:r>
            <a:endParaRPr lang="en-US" altLang="ko-KR" sz="1200"/>
          </a:p>
          <a:p>
            <a:pPr algn="ctr"/>
            <a:r>
              <a:rPr lang="en-US" altLang="ko-KR" sz="1200"/>
              <a:t>equal sign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개수로 평균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모든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getSumAllScores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성적 총합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getAverage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평균 성적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학점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등급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 실습문제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>
              <a:latin typeface="+mj-ea"/>
              <a:ea typeface="+mj-ea"/>
            </a:endParaRPr>
          </a:p>
          <a:p>
            <a:pPr lvl="1" algn="just"/>
            <a:r>
              <a:rPr lang="ko-KR" altLang="en-US">
                <a:latin typeface="+mj-ea"/>
                <a:ea typeface="+mj-ea"/>
              </a:rPr>
              <a:t>상품클래스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데이터 클래스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상품가격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재고 수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상품클래스 배열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기능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주문수량이 재고수보다 크거나 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재고수가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이라면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판매할 수 없습니다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출력하기</a:t>
            </a:r>
            <a:endParaRPr lang="en-US" altLang="ko-KR">
              <a:latin typeface="+mj-ea"/>
              <a:ea typeface="+mj-ea"/>
            </a:endParaRPr>
          </a:p>
          <a:p>
            <a:pPr lvl="3" algn="just"/>
            <a:endParaRPr lang="en-US" altLang="ko-KR" sz="1500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r>
              <a:rPr lang="ko-KR" altLang="en-US" sz="4000" b="1">
                <a:latin typeface="+mj-ea"/>
              </a:rPr>
              <a:t>과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직접 수정하는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결국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이름과 연락처만 관리하는 </a:t>
            </a:r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클래스가 있었습니다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시간이 지나 연락처에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도 관리해달라는 요구가 발생했습니다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을 직접 추가해도 문제없지만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유연한 확장을 위해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클래스를 만들어 추가하려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는 이름과 연락처만을 관리하는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클래스를 상속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확장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getName(), </a:t>
            </a:r>
            <a:r>
              <a:rPr lang="en-US" altLang="ko-KR" err="1">
                <a:latin typeface="+mj-ea"/>
                <a:ea typeface="+mj-ea"/>
              </a:rPr>
              <a:t>getPhone</a:t>
            </a:r>
            <a:r>
              <a:rPr lang="en-US" altLang="ko-KR">
                <a:latin typeface="+mj-ea"/>
                <a:ea typeface="+mj-ea"/>
              </a:rPr>
              <a:t>(),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super(name, phone)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생성자를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Contact(name, phone)</a:t>
            </a:r>
            <a:r>
              <a:rPr lang="ko-KR" altLang="en-US">
                <a:latin typeface="+mj-ea"/>
                <a:ea typeface="+mj-ea"/>
              </a:rPr>
              <a:t>가 실행됩니다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이 코드로 인해서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멤버변수 </a:t>
            </a:r>
            <a:r>
              <a:rPr lang="en-US" altLang="ko-KR">
                <a:latin typeface="+mj-ea"/>
                <a:ea typeface="+mj-ea"/>
              </a:rPr>
              <a:t>name, phone</a:t>
            </a:r>
            <a:r>
              <a:rPr lang="ko-KR" altLang="en-US">
                <a:latin typeface="+mj-ea"/>
                <a:ea typeface="+mj-ea"/>
              </a:rPr>
              <a:t>에 데이터를 할당할 수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있게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16</a:t>
            </a:r>
            <a:r>
              <a:rPr lang="ko-KR" altLang="en-US">
                <a:latin typeface="+mj-ea"/>
                <a:ea typeface="+mj-ea"/>
              </a:rPr>
              <a:t>장에서 자세히 설명합니다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ko-KR" altLang="en-US" err="1">
                <a:latin typeface="+mj-ea"/>
                <a:ea typeface="+mj-ea"/>
              </a:rPr>
              <a:t>호출해야할</a:t>
            </a:r>
            <a:r>
              <a:rPr lang="ko-KR" altLang="en-US">
                <a:latin typeface="+mj-ea"/>
                <a:ea typeface="+mj-ea"/>
              </a:rPr>
              <a:t> 의무는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 </a:t>
            </a:r>
            <a:r>
              <a:rPr lang="ko-KR" altLang="en-US">
                <a:latin typeface="+mj-ea"/>
                <a:ea typeface="+mj-ea"/>
              </a:rPr>
              <a:t>메소드는 이름과 연락처를 출력하므로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는 이름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연락처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이메일을 모두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 </a:t>
            </a:r>
            <a:r>
              <a:rPr lang="ko-KR" altLang="en-US">
                <a:latin typeface="+mj-ea"/>
                <a:ea typeface="+mj-ea"/>
              </a:rPr>
              <a:t>코드가 없다면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이메일만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main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이대길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"010-5555-6666"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</a:t>
            </a:r>
            <a:r>
              <a:rPr lang="en-US" altLang="ko-KR" sz="1400">
                <a:solidFill>
                  <a:srgbClr val="A31515"/>
                </a:solidFill>
                <a:latin typeface="Consolas" panose="020B0609020204030204" pitchFamily="49" charset="0"/>
              </a:rPr>
              <a:t>naver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"010-7777-8888"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"friends2@naver.com"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자동차</a:t>
            </a:r>
            <a:r>
              <a:rPr lang="en-US" altLang="ko-KR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 양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배터리체크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배트포트 분리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상속의 유연성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연습문제에서 만든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기능 추가하기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메소드를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배트모빌에서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필요한 클래스를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모두 찾아 수정을 </a:t>
            </a:r>
            <a:r>
              <a:rPr lang="ko-KR" altLang="en-US" err="1">
                <a:latin typeface="+mj-ea"/>
                <a:ea typeface="+mj-ea"/>
              </a:rPr>
              <a:t>해야하는</a:t>
            </a:r>
            <a:r>
              <a:rPr lang="ko-KR" altLang="en-US">
                <a:latin typeface="+mj-ea"/>
                <a:ea typeface="+mj-ea"/>
              </a:rPr>
              <a:t> 불편함이 생기게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삭제를 유연하게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처리할 수 있게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상속이 불가능한 </a:t>
            </a:r>
            <a:r>
              <a:rPr lang="en-US" altLang="ko-KR" sz="4000" b="1">
                <a:latin typeface="+mj-ea"/>
              </a:rPr>
              <a:t>final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모든 클래스는 상속이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선언부에</a:t>
            </a:r>
            <a:r>
              <a:rPr lang="en-US" altLang="ko-KR">
                <a:latin typeface="+mj-ea"/>
                <a:ea typeface="+mj-ea"/>
              </a:rPr>
              <a:t> final </a:t>
            </a:r>
            <a:r>
              <a:rPr lang="ko-KR" altLang="en-US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클래스에</a:t>
            </a:r>
            <a:r>
              <a:rPr lang="en-US" altLang="ko-KR">
                <a:latin typeface="+mj-ea"/>
                <a:ea typeface="+mj-ea"/>
              </a:rPr>
              <a:t> final</a:t>
            </a:r>
            <a:r>
              <a:rPr lang="ko-KR" altLang="en-US">
                <a:latin typeface="+mj-ea"/>
                <a:ea typeface="+mj-ea"/>
              </a:rPr>
              <a:t>을 추가해봅니다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상속받는 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스포츠카를 상속받는 </a:t>
            </a:r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ko-KR" altLang="en-US">
                <a:latin typeface="+mj-ea"/>
                <a:ea typeface="+mj-ea"/>
              </a:rPr>
              <a:t> 모두 에러가 발생함을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상속이 되지 않길 바라는 클래스에는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상속이 불가능한 </a:t>
            </a:r>
            <a:r>
              <a:rPr lang="en-US" altLang="ko-KR"/>
              <a:t>final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상속을 제한하는 </a:t>
            </a:r>
            <a:r>
              <a:rPr lang="en-US" altLang="ko-KR" sz="4000" b="1">
                <a:latin typeface="+mj-ea"/>
              </a:rPr>
              <a:t>sealed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17</a:t>
            </a:r>
            <a:r>
              <a:rPr lang="ko-KR" altLang="en-US">
                <a:latin typeface="+mj-ea"/>
                <a:ea typeface="+mj-ea"/>
              </a:rPr>
              <a:t>부터 추가된 </a:t>
            </a:r>
            <a:r>
              <a:rPr lang="en-US" altLang="ko-KR">
                <a:latin typeface="+mj-ea"/>
                <a:ea typeface="+mj-ea"/>
              </a:rPr>
              <a:t>sealed </a:t>
            </a:r>
            <a:r>
              <a:rPr lang="ko-KR" altLang="en-US">
                <a:latin typeface="+mj-ea"/>
                <a:ea typeface="+mj-ea"/>
              </a:rPr>
              <a:t>키워드는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키워드와의 차이점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불가능한 클래스로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sealed</a:t>
            </a:r>
            <a:r>
              <a:rPr lang="ko-KR" altLang="en-US">
                <a:latin typeface="+mj-ea"/>
                <a:ea typeface="+mj-ea"/>
              </a:rPr>
              <a:t>를 상속받는 클래스는 아래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중 하나를 선택해야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non-sealed: </a:t>
            </a:r>
            <a:r>
              <a:rPr lang="ko-KR" altLang="en-US">
                <a:latin typeface="+mj-ea"/>
                <a:ea typeface="+mj-ea"/>
              </a:rPr>
              <a:t>모든 클래스에서 상속 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객체지향프로그래밍의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가지 특징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여러 기능을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캡슐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로 묶어 처리한다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추상화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기능의 정의만 존재하고 구현은 하지 않는다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다형성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상속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및 구현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대상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부모클래스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 타입에 포함되는 것을 허가한다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상속 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부모클래스의 모든 속성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기능을 확장한다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 err="1"/>
              <a:t>다형성</a:t>
            </a:r>
            <a:r>
              <a:rPr lang="en-US" altLang="ko-KR"/>
              <a:t>(Polymorphism)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is</a:t>
            </a:r>
            <a:r>
              <a:rPr lang="ko-KR" altLang="en-US" sz="4000" b="1">
                <a:latin typeface="+mj-ea"/>
              </a:rPr>
              <a:t> </a:t>
            </a:r>
            <a:r>
              <a:rPr lang="en-US" altLang="ko-KR" sz="4000" b="1">
                <a:latin typeface="+mj-ea"/>
              </a:rPr>
              <a:t>a</a:t>
            </a:r>
            <a:r>
              <a:rPr lang="ko-KR" altLang="en-US" sz="4000" b="1">
                <a:latin typeface="+mj-ea"/>
              </a:rPr>
              <a:t> 관계를 이용한 </a:t>
            </a:r>
            <a:r>
              <a:rPr lang="ko-KR" altLang="en-US" sz="4000" b="1" err="1">
                <a:latin typeface="+mj-ea"/>
              </a:rPr>
              <a:t>다형성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Sub class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Sub class: </a:t>
            </a:r>
            <a:r>
              <a:rPr lang="ko-KR" altLang="en-US">
                <a:latin typeface="+mj-ea"/>
                <a:ea typeface="+mj-ea"/>
              </a:rPr>
              <a:t>상속을 받아 확장한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Super class: </a:t>
            </a:r>
            <a:r>
              <a:rPr lang="ko-KR" altLang="en-US">
                <a:latin typeface="+mj-ea"/>
                <a:ea typeface="+mj-ea"/>
              </a:rPr>
              <a:t>상속의 대상이 되는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EV,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EV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Veicle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>
                <a:latin typeface="+mj-ea"/>
                <a:ea typeface="+mj-ea"/>
              </a:rPr>
              <a:t>is a </a:t>
            </a:r>
            <a:r>
              <a:rPr lang="ko-KR" altLang="en-US" sz="1800">
                <a:latin typeface="+mj-ea"/>
                <a:ea typeface="+mj-ea"/>
              </a:rPr>
              <a:t>관계가 성립할 경우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다형성을 이용해 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유연한 </a:t>
            </a:r>
            <a:r>
              <a:rPr lang="ko-KR" altLang="en-US" sz="1800" b="1">
                <a:latin typeface="+mj-ea"/>
                <a:ea typeface="+mj-ea"/>
              </a:rPr>
              <a:t>변수 및 파라미터 타입 정의</a:t>
            </a:r>
            <a:r>
              <a:rPr lang="ko-KR" altLang="en-US" sz="1800">
                <a:latin typeface="+mj-ea"/>
                <a:ea typeface="+mj-ea"/>
              </a:rPr>
              <a:t>가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가능해집니다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Vehicle,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EV,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을 하나의 메소드로 처리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다형성을 이용하면 </a:t>
            </a:r>
            <a:r>
              <a:rPr lang="en-US" altLang="ko-KR">
                <a:latin typeface="+mj-ea"/>
                <a:ea typeface="+mj-ea"/>
              </a:rPr>
              <a:t>Super class</a:t>
            </a:r>
            <a:r>
              <a:rPr lang="ko-KR" altLang="en-US">
                <a:latin typeface="+mj-ea"/>
                <a:ea typeface="+mj-ea"/>
              </a:rPr>
              <a:t>로 </a:t>
            </a:r>
            <a:r>
              <a:rPr lang="en-US" altLang="ko-KR">
                <a:latin typeface="+mj-ea"/>
                <a:ea typeface="+mj-ea"/>
              </a:rPr>
              <a:t>Sub class</a:t>
            </a:r>
            <a:r>
              <a:rPr lang="ko-KR" altLang="en-US">
                <a:latin typeface="+mj-ea"/>
                <a:ea typeface="+mj-ea"/>
              </a:rPr>
              <a:t>를 제어할 수 </a:t>
            </a:r>
            <a:r>
              <a:rPr lang="ko-KR" altLang="en-US" err="1">
                <a:latin typeface="+mj-ea"/>
                <a:ea typeface="+mj-ea"/>
              </a:rPr>
              <a:t>있게됩니다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(Vehicle vehicle) </a:t>
            </a:r>
            <a:r>
              <a:rPr lang="ko-KR" altLang="en-US">
                <a:latin typeface="+mj-ea"/>
                <a:ea typeface="+mj-ea"/>
              </a:rPr>
              <a:t>메소드로 모든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차량의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r>
              <a:rPr lang="ko-KR" altLang="en-US">
                <a:latin typeface="+mj-ea"/>
                <a:ea typeface="+mj-ea"/>
              </a:rPr>
              <a:t>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())</a:t>
            </a:r>
            <a:r>
              <a:rPr lang="ko-KR" altLang="en-US">
                <a:latin typeface="+mj-ea"/>
                <a:ea typeface="+mj-ea"/>
              </a:rPr>
              <a:t> 호출해보기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>
                <a:latin typeface="+mj-ea"/>
              </a:rPr>
              <a:t>메소드 </a:t>
            </a:r>
            <a:r>
              <a:rPr lang="ko-KR" altLang="en-US" sz="4000" b="1" err="1">
                <a:latin typeface="+mj-ea"/>
              </a:rPr>
              <a:t>오버라이딩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부모 클래스의 메소드를 자식 클래스에서 재 정의하는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객체 지향 설계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원칙 중 </a:t>
            </a:r>
            <a:r>
              <a:rPr lang="ko-KR" altLang="en-US" err="1">
                <a:latin typeface="+mj-ea"/>
                <a:ea typeface="+mj-ea"/>
              </a:rPr>
              <a:t>리스코프</a:t>
            </a:r>
            <a:r>
              <a:rPr lang="ko-KR" altLang="en-US">
                <a:latin typeface="+mj-ea"/>
                <a:ea typeface="+mj-ea"/>
              </a:rPr>
              <a:t> 치환의 원칙</a:t>
            </a:r>
            <a:r>
              <a:rPr lang="en-US" altLang="ko-KR">
                <a:latin typeface="+mj-ea"/>
                <a:ea typeface="+mj-ea"/>
              </a:rPr>
              <a:t>(LSP)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관계는 유지하되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부모 클래스의 메소드를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것을 권고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자식 클래스에서 부모 클래스의 메소드를 </a:t>
            </a:r>
            <a:r>
              <a:rPr lang="ko-KR" altLang="en-US" err="1">
                <a:latin typeface="+mj-ea"/>
                <a:ea typeface="+mj-ea"/>
              </a:rPr>
              <a:t>아무렇게나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 를 작성하지 않아도 메소드 </a:t>
            </a:r>
            <a:r>
              <a:rPr lang="ko-KR" altLang="en-US" err="1">
                <a:latin typeface="+mj-ea"/>
                <a:ea typeface="+mj-ea"/>
              </a:rPr>
              <a:t>오버라이딩은</a:t>
            </a:r>
            <a:r>
              <a:rPr lang="ko-KR" altLang="en-US">
                <a:latin typeface="+mj-ea"/>
                <a:ea typeface="+mj-ea"/>
              </a:rPr>
              <a:t> 정상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 를 작성하지 않을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 하락을 일으킵니다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동시접속 사용자가 많은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트래픽이 많은</a:t>
            </a:r>
            <a:r>
              <a:rPr lang="en-US" altLang="ko-KR">
                <a:latin typeface="+mj-ea"/>
                <a:ea typeface="+mj-ea"/>
              </a:rPr>
              <a:t>|</a:t>
            </a:r>
            <a:r>
              <a:rPr lang="ko-KR" altLang="en-US">
                <a:latin typeface="+mj-ea"/>
                <a:ea typeface="+mj-ea"/>
              </a:rPr>
              <a:t>트랜잭션이 많은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애플리케이션일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는 반드시 작성해 주어야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 err="1">
                <a:latin typeface="+mj-ea"/>
              </a:rPr>
              <a:t>오버라이딩이</a:t>
            </a:r>
            <a:r>
              <a:rPr lang="ko-KR" altLang="en-US" sz="4000" b="1">
                <a:latin typeface="+mj-ea"/>
              </a:rPr>
              <a:t> 불가능한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final method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자식 클래스가 부모 클래스의 메소드를 재정의하지 못하도록 막으려면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부모 클래스의 메소드에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을 붙여줍니다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자식 클래스에서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Override </a:t>
            </a:r>
            <a:r>
              <a:rPr lang="ko-KR" altLang="en-US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고급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abstract class / interface / </a:t>
            </a:r>
            <a:r>
              <a:rPr lang="ko-KR" altLang="en-US">
                <a:latin typeface="+mj-ea"/>
                <a:ea typeface="+mj-ea"/>
              </a:rPr>
              <a:t>추상화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익명클래스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예외 처리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제네릭과 컬렉션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File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열거형 </a:t>
            </a:r>
            <a:r>
              <a:rPr lang="en-US" altLang="ko-KR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err="1">
                <a:latin typeface="+mj-ea"/>
                <a:ea typeface="+mj-ea"/>
              </a:rPr>
              <a:t>Calender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en-US" altLang="ko-KR" err="1">
                <a:latin typeface="+mj-ea"/>
                <a:ea typeface="+mj-ea"/>
              </a:rPr>
              <a:t>LocalDateTime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abstract class / interface 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추상화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(abstract class)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 클래스가 답입니다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 클래스 </a:t>
            </a:r>
            <a:r>
              <a:rPr lang="en-US" altLang="ko-KR" sz="3600" b="1">
                <a:latin typeface="+mj-ea"/>
              </a:rPr>
              <a:t>(abstract class)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DB0B-2921-B350-67A8-CD52517C0B7D}"/>
              </a:ext>
            </a:extLst>
          </p:cNvPr>
          <p:cNvSpPr txBox="1"/>
          <p:nvPr/>
        </p:nvSpPr>
        <p:spPr>
          <a:xfrm>
            <a:off x="304800" y="1130300"/>
            <a:ext cx="173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추상화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6930-EE0B-6818-57AD-9CC37D3C9E9C}"/>
              </a:ext>
            </a:extLst>
          </p:cNvPr>
          <p:cNvSpPr txBox="1"/>
          <p:nvPr/>
        </p:nvSpPr>
        <p:spPr>
          <a:xfrm>
            <a:off x="355600" y="180786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</a:t>
            </a:r>
            <a:r>
              <a:rPr lang="en-US" altLang="ko-KR" sz="2800"/>
              <a:t>(</a:t>
            </a:r>
            <a:r>
              <a:rPr lang="ko-KR" altLang="en-US" sz="2800"/>
              <a:t>抽象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F78F-A0BF-EC55-9E6A-F05F947B7CF9}"/>
              </a:ext>
            </a:extLst>
          </p:cNvPr>
          <p:cNvSpPr txBox="1"/>
          <p:nvPr/>
        </p:nvSpPr>
        <p:spPr>
          <a:xfrm>
            <a:off x="355600" y="2376269"/>
            <a:ext cx="759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여러 가지 사물이나 개념에서 공통되는 특성이나 속성 따위를 추출하여 파악하는 작용</a:t>
            </a:r>
            <a:r>
              <a:rPr lang="en-US" altLang="ko-KR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사물을 어떤 성질</a:t>
            </a:r>
            <a:r>
              <a:rPr lang="en-US" altLang="ko-KR"/>
              <a:t>·</a:t>
            </a:r>
            <a:r>
              <a:rPr lang="ko-KR" altLang="en-US"/>
              <a:t>공통성</a:t>
            </a:r>
            <a:r>
              <a:rPr lang="en-US" altLang="ko-KR"/>
              <a:t>·</a:t>
            </a:r>
            <a:r>
              <a:rPr lang="ko-KR" altLang="en-US"/>
              <a:t>본질에 착안하여 그것을 추출하여 파악하는 것</a:t>
            </a:r>
            <a:r>
              <a:rPr lang="en-US" altLang="ko-KR"/>
              <a:t>. </a:t>
            </a:r>
            <a:r>
              <a:rPr lang="ko-KR" altLang="en-US"/>
              <a:t>그 때 다른 성질을 배제하는 작용인 사상</a:t>
            </a:r>
            <a:r>
              <a:rPr lang="en-US" altLang="ko-KR"/>
              <a:t>(</a:t>
            </a:r>
            <a:r>
              <a:rPr lang="ko-KR" altLang="en-US"/>
              <a:t>捨象</a:t>
            </a:r>
            <a:r>
              <a:rPr lang="en-US" altLang="ko-KR"/>
              <a:t>)</a:t>
            </a:r>
            <a:r>
              <a:rPr lang="ko-KR" altLang="en-US"/>
              <a:t>을 수반하므로 추상과 사상은 동일 작용의 두 측면을 형성함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0920D-A478-E4D7-E6CC-E91239716532}"/>
              </a:ext>
            </a:extLst>
          </p:cNvPr>
          <p:cNvSpPr txBox="1"/>
          <p:nvPr/>
        </p:nvSpPr>
        <p:spPr>
          <a:xfrm>
            <a:off x="355600" y="4052243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 클래스란</a:t>
            </a:r>
            <a:r>
              <a:rPr lang="en-US" altLang="ko-KR" sz="2800"/>
              <a:t>?</a:t>
            </a:r>
            <a:endParaRPr lang="ko-KR" alt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B627C-4370-BC67-0D80-DA9FB93CAA3D}"/>
              </a:ext>
            </a:extLst>
          </p:cNvPr>
          <p:cNvSpPr txBox="1"/>
          <p:nvPr/>
        </p:nvSpPr>
        <p:spPr>
          <a:xfrm>
            <a:off x="635000" y="4588163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어떤 기능의 공통된 부분은 모두 구현</a:t>
            </a:r>
            <a:r>
              <a:rPr lang="en-US" altLang="ko-KR"/>
              <a:t>(</a:t>
            </a:r>
            <a:r>
              <a:rPr lang="ko-KR" altLang="en-US"/>
              <a:t>추상</a:t>
            </a:r>
            <a:r>
              <a:rPr lang="en-US" altLang="ko-KR"/>
              <a:t>)</a:t>
            </a:r>
            <a:r>
              <a:rPr lang="ko-KR" altLang="en-US"/>
              <a:t>해두고 다른 부분들만 구현하지 않은</a:t>
            </a:r>
            <a:r>
              <a:rPr lang="en-US" altLang="ko-KR"/>
              <a:t>(</a:t>
            </a:r>
            <a:r>
              <a:rPr lang="ko-KR" altLang="en-US"/>
              <a:t>사상</a:t>
            </a:r>
            <a:r>
              <a:rPr lang="en-US" altLang="ko-KR"/>
              <a:t>) </a:t>
            </a:r>
            <a:r>
              <a:rPr lang="ko-KR" altLang="en-US"/>
              <a:t>메소드가 있는 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DE6DF-27B2-7718-1D16-57589A7EB2CF}"/>
              </a:ext>
            </a:extLst>
          </p:cNvPr>
          <p:cNvSpPr txBox="1"/>
          <p:nvPr/>
        </p:nvSpPr>
        <p:spPr>
          <a:xfrm>
            <a:off x="635000" y="525459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구현하지 않은 메소드 </a:t>
            </a:r>
            <a:r>
              <a:rPr lang="en-US" altLang="ko-KR"/>
              <a:t>== Abstract Method</a:t>
            </a:r>
          </a:p>
          <a:p>
            <a:r>
              <a:rPr lang="ko-KR" altLang="en-US"/>
              <a:t>구현하지 않은 메소드가 있는 클래스 </a:t>
            </a:r>
            <a:r>
              <a:rPr lang="en-US" altLang="ko-KR"/>
              <a:t>== Abstract Class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E0E6-5357-BFFA-4863-6F2B383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3299B3-E253-DAB2-5692-39C0851C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상속과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관계의 한계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7B0A39-1A4B-BBCB-84C2-55A3FB2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9D4F-10F0-E0F7-D097-224470AA395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9DBE5-1E2E-8DD4-B5E0-78671E3C27B2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73A26-DFF3-589E-37BC-4DD9AC0551F0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4FE65C-D4B6-C227-CAF0-3E312BFDD10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43935-E310-B615-04E2-77C94C5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1EDC6-E001-5B43-13C3-37BBD5CC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427F29D-55FC-EC3D-75A1-CC0A5B88DBBF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+mj-ea"/>
                <a:ea typeface="+mj-ea"/>
              </a:rPr>
              <a:t>car2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car3</a:t>
            </a:r>
            <a:r>
              <a:rPr lang="ko-KR" altLang="en-US" sz="1800">
                <a:latin typeface="+mj-ea"/>
                <a:ea typeface="+mj-ea"/>
              </a:rPr>
              <a:t> 인스턴스는 </a:t>
            </a:r>
            <a:r>
              <a:rPr lang="en-US" altLang="ko-KR" sz="1800" err="1">
                <a:latin typeface="+mj-ea"/>
                <a:ea typeface="+mj-ea"/>
              </a:rPr>
              <a:t>checkBattery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car4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(), </a:t>
            </a:r>
            <a:r>
              <a:rPr lang="en-US" altLang="ko-KR" sz="1800" err="1">
                <a:latin typeface="+mj-ea"/>
                <a:ea typeface="+mj-ea"/>
              </a:rPr>
              <a:t>extractBatPort</a:t>
            </a:r>
            <a:r>
              <a:rPr lang="en-US" altLang="ko-KR" sz="1800">
                <a:latin typeface="+mj-ea"/>
                <a:ea typeface="+mj-ea"/>
              </a:rPr>
              <a:t>()</a:t>
            </a:r>
            <a:r>
              <a:rPr lang="ko-KR" altLang="en-US" sz="1800">
                <a:latin typeface="+mj-ea"/>
                <a:ea typeface="+mj-ea"/>
              </a:rPr>
              <a:t>를 사용할 수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r>
              <a:rPr lang="en-US" altLang="ko-KR" sz="1800">
                <a:latin typeface="+mj-ea"/>
                <a:ea typeface="+mj-ea"/>
              </a:rPr>
              <a:t>car2,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car3,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car4</a:t>
            </a:r>
            <a:r>
              <a:rPr lang="ko-KR" altLang="en-US" sz="1800">
                <a:latin typeface="+mj-ea"/>
                <a:ea typeface="+mj-ea"/>
              </a:rPr>
              <a:t> 인스턴스의 타입이 </a:t>
            </a:r>
            <a:r>
              <a:rPr lang="en-US" altLang="ko-KR" sz="1800">
                <a:latin typeface="+mj-ea"/>
                <a:ea typeface="+mj-ea"/>
              </a:rPr>
              <a:t>Vehicle</a:t>
            </a:r>
            <a:r>
              <a:rPr lang="ko-KR" altLang="en-US" sz="1800">
                <a:latin typeface="+mj-ea"/>
                <a:ea typeface="+mj-ea"/>
              </a:rPr>
              <a:t>로 </a:t>
            </a:r>
            <a:r>
              <a:rPr lang="ko-KR" altLang="en-US" sz="1800" err="1">
                <a:latin typeface="+mj-ea"/>
                <a:ea typeface="+mj-ea"/>
              </a:rPr>
              <a:t>선언되어있기</a:t>
            </a:r>
            <a:r>
              <a:rPr lang="ko-KR" altLang="en-US" sz="180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err="1">
                <a:latin typeface="+mj-ea"/>
                <a:ea typeface="+mj-ea"/>
              </a:rPr>
              <a:t>startEngine</a:t>
            </a:r>
            <a:r>
              <a:rPr lang="en-US" altLang="ko-KR" sz="1800">
                <a:latin typeface="+mj-ea"/>
                <a:ea typeface="+mj-ea"/>
              </a:rPr>
              <a:t>() </a:t>
            </a:r>
            <a:r>
              <a:rPr lang="ko-KR" altLang="en-US" sz="1800">
                <a:latin typeface="+mj-ea"/>
                <a:ea typeface="+mj-ea"/>
              </a:rPr>
              <a:t>밖에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4542-A010-3CE6-E94D-828D4AE6C756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5170844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>
                <a:latin typeface="+mj-ea"/>
                <a:ea typeface="+mj-ea"/>
              </a:rPr>
              <a:t>, car2, car3, car4</a:t>
            </a:r>
            <a:r>
              <a:rPr lang="ko-KR" altLang="en-US" sz="180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ko-KR" altLang="en-US" sz="180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추상클래스를 만들 때 주의</a:t>
              </a:r>
              <a:r>
                <a:rPr lang="en-US" altLang="ko-KR" sz="1600" b="1"/>
                <a:t>!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 클래스는 객체화 시킬 수 없는 클래스입니다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따라서 </a:t>
              </a:r>
              <a:r>
                <a:rPr lang="en-US" altLang="ko-KR" sz="1400"/>
                <a:t>Vehicle </a:t>
              </a:r>
              <a:r>
                <a:rPr lang="ko-KR" altLang="en-US" sz="1400"/>
                <a:t>클래스는 인스턴스화 할 수 없게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클래스를 사용할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관계를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추상 클래스로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 클래스는 추상 메소드를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추상의 의미는 </a:t>
              </a:r>
              <a:r>
                <a:rPr lang="en-US" altLang="ko-KR" sz="1400"/>
                <a:t>“</a:t>
              </a:r>
              <a:r>
                <a:rPr lang="ko-KR" altLang="en-US" sz="1400" err="1"/>
                <a:t>구체화되어있지</a:t>
              </a:r>
              <a:r>
                <a:rPr lang="ko-KR" altLang="en-US" sz="1400"/>
                <a:t> 않은</a:t>
              </a:r>
              <a:r>
                <a:rPr lang="en-US" altLang="ko-KR" sz="1400"/>
                <a:t>“ </a:t>
              </a:r>
              <a:r>
                <a:rPr lang="ko-KR" altLang="en-US" sz="1400"/>
                <a:t>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추상 </a:t>
              </a:r>
              <a:r>
                <a:rPr lang="ko-KR" altLang="en-US" sz="1400" err="1"/>
                <a:t>메소드란</a:t>
              </a:r>
              <a:r>
                <a:rPr lang="en-US" altLang="ko-KR" sz="1400"/>
                <a:t>, </a:t>
              </a:r>
              <a:r>
                <a:rPr lang="ko-KR" altLang="en-US" sz="1400"/>
                <a:t>어떤 기능을 할지 모르는</a:t>
              </a:r>
              <a:r>
                <a:rPr lang="en-US" altLang="ko-KR" sz="1400"/>
                <a:t> </a:t>
              </a:r>
              <a:r>
                <a:rPr lang="ko-KR" altLang="en-US" sz="1400"/>
                <a:t>즉</a:t>
              </a:r>
              <a:r>
                <a:rPr lang="en-US" altLang="ko-KR" sz="1400"/>
                <a:t>, </a:t>
              </a:r>
              <a:r>
                <a:rPr lang="ko-KR" altLang="en-US" sz="1400"/>
                <a:t>기능 구현이 되어있지 않은 대략적인 메소드를 말합니다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기능 구현이 되어있지 않은 추상 메소드를 포함할 때</a:t>
              </a:r>
              <a:r>
                <a:rPr lang="en-US" altLang="ko-KR" sz="1400"/>
                <a:t>, </a:t>
              </a:r>
              <a:r>
                <a:rPr lang="ko-KR" altLang="en-US" sz="1400"/>
                <a:t>추상 클래스로 만듭니다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extractBatPort</a:t>
            </a:r>
            <a:r>
              <a:rPr lang="en-US" altLang="ko-KR">
                <a:latin typeface="+mj-ea"/>
                <a:ea typeface="+mj-ea"/>
              </a:rPr>
              <a:t>, EV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만들어줍니다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메소드들의 정의만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2425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B1A7B6A-B2BE-990D-0E12-93D78614EB0A}"/>
              </a:ext>
            </a:extLst>
          </p:cNvPr>
          <p:cNvSpPr txBox="1">
            <a:spLocks/>
          </p:cNvSpPr>
          <p:nvPr/>
        </p:nvSpPr>
        <p:spPr>
          <a:xfrm>
            <a:off x="260465" y="4819104"/>
            <a:ext cx="8594539" cy="209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이 추상 클래스로 변경이 되었고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추상 메소드가 포함됨에 따라 </a:t>
            </a:r>
            <a:r>
              <a:rPr lang="en-US" altLang="ko-KR">
                <a:latin typeface="+mj-ea"/>
                <a:ea typeface="+mj-ea"/>
              </a:rPr>
              <a:t>SportsCar, BatMobile, EV </a:t>
            </a:r>
            <a:r>
              <a:rPr lang="ko-KR" altLang="en-US">
                <a:latin typeface="+mj-ea"/>
                <a:ea typeface="+mj-ea"/>
              </a:rPr>
              <a:t>클래스에서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</a:t>
            </a:r>
            <a:r>
              <a:rPr lang="en-US" altLang="ko-KR">
                <a:latin typeface="+mj-ea"/>
                <a:ea typeface="+mj-ea"/>
              </a:rPr>
              <a:t>SportsCar, Mobile, 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startTurbo(), extractBatMobile(), checkBattery() </a:t>
            </a:r>
            <a:r>
              <a:rPr lang="ko-KR" altLang="en-US">
                <a:latin typeface="+mj-ea"/>
                <a:ea typeface="+mj-ea"/>
              </a:rPr>
              <a:t>메소드를 모두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249200"/>
            <a:ext cx="8729352" cy="5477892"/>
          </a:xfrm>
        </p:spPr>
        <p:txBody>
          <a:bodyPr/>
          <a:lstStyle/>
          <a:p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Sun Microsystems </a:t>
            </a:r>
            <a:r>
              <a:rPr lang="ko-KR" altLang="en-US"/>
              <a:t>소속의 제임스 </a:t>
            </a:r>
            <a:r>
              <a:rPr lang="ko-KR" altLang="en-US" err="1"/>
              <a:t>고슬링에</a:t>
            </a:r>
            <a:r>
              <a:rPr lang="ko-KR" altLang="en-US"/>
              <a:t> 의해 개발된 언어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현재는 </a:t>
            </a:r>
            <a:r>
              <a:rPr lang="en-US" altLang="ko-KR"/>
              <a:t>Oracle</a:t>
            </a:r>
            <a:r>
              <a:rPr lang="ko-KR" altLang="en-US"/>
              <a:t>에 인수되어 </a:t>
            </a:r>
            <a:r>
              <a:rPr lang="en-US" altLang="ko-KR"/>
              <a:t>Oracle JAVA </a:t>
            </a:r>
            <a:r>
              <a:rPr lang="ko-KR" altLang="en-US"/>
              <a:t>로 사용됨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엔터프라이즈 웹 어플리케이션 제작 언어 </a:t>
            </a:r>
            <a:r>
              <a:rPr lang="en-US" altLang="ko-KR"/>
              <a:t>= JAVA </a:t>
            </a:r>
            <a:r>
              <a:rPr lang="ko-KR" altLang="en-US"/>
              <a:t>로 자리매김함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https://upload.wikimedia.org/wikipedia/commons/thumb/1/14/James_Gosling_2008.jpg/225px-James_Gosling_2008.jpg">
            <a:extLst>
              <a:ext uri="{FF2B5EF4-FFF2-40B4-BE49-F238E27FC236}">
                <a16:creationId xmlns:a16="http://schemas.microsoft.com/office/drawing/2014/main" id="{19AD3900-941E-463B-9BE9-DDA260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31800"/>
            <a:ext cx="1905000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75E9B-2EC7-4F0A-AC06-024D78F39374}"/>
              </a:ext>
            </a:extLst>
          </p:cNvPr>
          <p:cNvSpPr/>
          <p:nvPr/>
        </p:nvSpPr>
        <p:spPr>
          <a:xfrm>
            <a:off x="774700" y="2810312"/>
            <a:ext cx="1905000" cy="834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E3985480-EBF5-84AE-AAE4-2F18B68A90D2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commons/thumb/8/8b/Sun-Logo.svg/200px-Sun-Logo.svg.png">
            <a:extLst>
              <a:ext uri="{FF2B5EF4-FFF2-40B4-BE49-F238E27FC236}">
                <a16:creationId xmlns:a16="http://schemas.microsoft.com/office/drawing/2014/main" id="{61D69DE1-5A7B-4B7A-9320-4380AA61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9" y="2881837"/>
            <a:ext cx="1605022" cy="6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Java 8 (Stable) Released, Install it In Ubuntu ~ Web Upd8 ...">
            <a:extLst>
              <a:ext uri="{FF2B5EF4-FFF2-40B4-BE49-F238E27FC236}">
                <a16:creationId xmlns:a16="http://schemas.microsoft.com/office/drawing/2014/main" id="{3478AE0D-3416-4352-AC30-88C5942F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76" y="4550810"/>
            <a:ext cx="1888400" cy="9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n Java">
            <a:extLst>
              <a:ext uri="{FF2B5EF4-FFF2-40B4-BE49-F238E27FC236}">
                <a16:creationId xmlns:a16="http://schemas.microsoft.com/office/drawing/2014/main" id="{E48DEEF9-64B9-45C2-A542-5B8C5EB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448493"/>
            <a:ext cx="1888400" cy="11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1314AF-A078-4D6E-88C2-8E12C5366C87}"/>
              </a:ext>
            </a:extLst>
          </p:cNvPr>
          <p:cNvSpPr/>
          <p:nvPr/>
        </p:nvSpPr>
        <p:spPr>
          <a:xfrm>
            <a:off x="2946861" y="4665375"/>
            <a:ext cx="1384300" cy="7265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제임스고슬링2">
            <a:extLst>
              <a:ext uri="{FF2B5EF4-FFF2-40B4-BE49-F238E27FC236}">
                <a16:creationId xmlns:a16="http://schemas.microsoft.com/office/drawing/2014/main" id="{1484D0BB-F0B6-4E1C-9AA6-F9F3F98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731800"/>
            <a:ext cx="3414802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기초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자료형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변수와 변수의 범위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상수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형 변환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연산자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실행흐름 제어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생성자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</a:t>
            </a:r>
            <a:r>
              <a:rPr lang="en-US" altLang="ko-KR">
                <a:latin typeface="+mj-ea"/>
                <a:ea typeface="+mj-ea"/>
              </a:rPr>
              <a:t> is a </a:t>
            </a:r>
            <a:r>
              <a:rPr lang="ko-KR" altLang="en-US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이상없이</a:t>
            </a:r>
            <a:r>
              <a:rPr lang="ko-KR" altLang="en-US">
                <a:latin typeface="+mj-ea"/>
                <a:ea typeface="+mj-ea"/>
              </a:rPr>
              <a:t> 동작하는 모습을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인터페이스 </a:t>
            </a:r>
            <a:r>
              <a:rPr lang="en-US" altLang="ko-KR" sz="4000" b="1">
                <a:latin typeface="+mj-ea"/>
              </a:rPr>
              <a:t>(interface)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네이버 국어사전에서 정의한 인터페이스의 의미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UI (User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/>
              <a:t>서로 다른 주체 사이의 통신을 위한 규약</a:t>
            </a:r>
            <a:r>
              <a:rPr lang="en-US" altLang="ko-KR"/>
              <a:t>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</a:t>
            </a:r>
            <a:r>
              <a:rPr lang="ko-KR" altLang="en-US">
                <a:latin typeface="+mj-ea"/>
                <a:ea typeface="+mj-ea"/>
              </a:rPr>
              <a:t> 개발자간 커뮤니케이션을 위한 표준을 제공</a:t>
            </a:r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다형성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>
                <a:latin typeface="+mj-ea"/>
                <a:ea typeface="+mj-ea"/>
              </a:rPr>
              <a:t>하나의 인터페이스를 이용해 여러 개의 클래스를 생성할 수 있다</a:t>
            </a:r>
            <a:r>
              <a:rPr lang="en-US" altLang="ko-KR">
                <a:latin typeface="+mj-ea"/>
                <a:ea typeface="+mj-ea"/>
              </a:rPr>
              <a:t>. (is a </a:t>
            </a:r>
            <a:r>
              <a:rPr lang="ko-KR" altLang="en-US">
                <a:latin typeface="+mj-ea"/>
                <a:ea typeface="+mj-ea"/>
              </a:rPr>
              <a:t>관계 형성됨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8512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0783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36890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2573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43436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err="1">
                <a:latin typeface="+mj-ea"/>
                <a:ea typeface="+mj-ea"/>
              </a:rPr>
              <a:t>다형성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통신하는 표준 규격을 통해 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en-US" sz="1600">
                <a:latin typeface="+mj-ea"/>
                <a:ea typeface="+mj-ea"/>
              </a:rPr>
              <a:t>여러 형태의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</a:t>
            </a:r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연결될 수 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 만들어보기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인터페이스는 오로지 </a:t>
            </a:r>
            <a:r>
              <a:rPr lang="ko-KR" altLang="en-US" err="1">
                <a:latin typeface="+mj-ea"/>
                <a:ea typeface="+mj-ea"/>
              </a:rPr>
              <a:t>추상메소드와</a:t>
            </a:r>
            <a:r>
              <a:rPr lang="ko-KR" altLang="en-US">
                <a:latin typeface="+mj-ea"/>
                <a:ea typeface="+mj-ea"/>
              </a:rPr>
              <a:t> 상수의 정의를 위해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1.8</a:t>
            </a:r>
            <a:r>
              <a:rPr lang="ko-KR" altLang="en-US">
                <a:latin typeface="+mj-ea"/>
                <a:ea typeface="+mj-ea"/>
              </a:rPr>
              <a:t> 부터는 </a:t>
            </a:r>
            <a:r>
              <a:rPr lang="en-US" altLang="ko-KR">
                <a:latin typeface="+mj-ea"/>
                <a:ea typeface="+mj-ea"/>
              </a:rPr>
              <a:t>Default Abstract Method</a:t>
            </a:r>
            <a:r>
              <a:rPr lang="ko-KR" altLang="en-US">
                <a:latin typeface="+mj-ea"/>
                <a:ea typeface="+mj-ea"/>
              </a:rPr>
              <a:t>를 정의할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인터페이스를 만든 후 구현 클래스를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직접 인스턴스화할 수 없으므로 구현 클래스가 반드시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인터페이스를 구현할 때엔</a:t>
            </a:r>
            <a:r>
              <a:rPr lang="en-US" altLang="ko-KR"/>
              <a:t>, implements </a:t>
            </a:r>
            <a:r>
              <a:rPr lang="ko-KR" altLang="en-US"/>
              <a:t>키워드를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SomeInterface</a:t>
            </a:r>
            <a:r>
              <a:rPr lang="ko-KR" altLang="en-US"/>
              <a:t> 인터페이스를 구현해 </a:t>
            </a:r>
            <a:r>
              <a:rPr lang="en-US" altLang="ko-KR" err="1"/>
              <a:t>SomeClass</a:t>
            </a:r>
            <a:r>
              <a:rPr lang="en-US" altLang="ko-KR"/>
              <a:t> 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인터페이스의 메소드는 </a:t>
            </a:r>
            <a:r>
              <a:rPr lang="en-US" altLang="ko-KR" err="1"/>
              <a:t>SomeClass</a:t>
            </a:r>
            <a:r>
              <a:rPr lang="ko-KR" altLang="en-US"/>
              <a:t>에서 반드시 구현을 해주어야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SomeClass</a:t>
            </a:r>
            <a:r>
              <a:rPr lang="ko-KR" altLang="en-US"/>
              <a:t>에 </a:t>
            </a:r>
            <a:r>
              <a:rPr lang="en-US" altLang="ko-KR" err="1"/>
              <a:t>SomeInterface</a:t>
            </a:r>
            <a:r>
              <a:rPr lang="ko-KR" altLang="en-US"/>
              <a:t>를 구현합니다</a:t>
            </a:r>
            <a:r>
              <a:rPr lang="en-US" altLang="ko-KR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SomeInterface</a:t>
            </a:r>
            <a:r>
              <a:rPr lang="ko-KR" altLang="en-US"/>
              <a:t>와 </a:t>
            </a:r>
            <a:r>
              <a:rPr lang="en-US" altLang="ko-KR" err="1"/>
              <a:t>SomeClass</a:t>
            </a:r>
            <a:r>
              <a:rPr lang="ko-KR" altLang="en-US"/>
              <a:t>가 완성되었습니다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추상클래스와 똑같이 인터페이스와 구현클래스에도 </a:t>
            </a:r>
            <a:r>
              <a:rPr lang="en-US" altLang="ko-KR"/>
              <a:t>is a </a:t>
            </a:r>
            <a:r>
              <a:rPr lang="ko-KR" altLang="en-US"/>
              <a:t>관계가 성립합니다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SomeClass</a:t>
            </a:r>
            <a:r>
              <a:rPr lang="en-US" altLang="ko-KR"/>
              <a:t> is a </a:t>
            </a:r>
            <a:r>
              <a:rPr lang="en-US" altLang="ko-KR" err="1"/>
              <a:t>SomeInterface</a:t>
            </a:r>
            <a:endParaRPr lang="en-US" altLang="ko-KR"/>
          </a:p>
          <a:p>
            <a:r>
              <a:rPr lang="ko-KR" altLang="en-US"/>
              <a:t>따라서 아래와 같이 인스턴스 정의가 가능합니다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Hello Java Programming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추상 클래스나 인터페이스는 다형성을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하나의 추상 클래스 또는 인터페이스를 통해 여러 개의 구현 클래스가 </a:t>
            </a:r>
            <a:br>
              <a:rPr lang="en-US" altLang="ko-KR"/>
            </a:br>
            <a:r>
              <a:rPr lang="ko-KR" altLang="en-US"/>
              <a:t>만들어질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SomeInterface</a:t>
            </a:r>
            <a:r>
              <a:rPr lang="ko-KR" altLang="en-US"/>
              <a:t>를 이용해 새로운</a:t>
            </a:r>
            <a:r>
              <a:rPr lang="en-US" altLang="ko-KR"/>
              <a:t> </a:t>
            </a:r>
            <a:r>
              <a:rPr lang="ko-KR" altLang="en-US"/>
              <a:t>구현 클래스를 만들어보세요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인터페이스는 클래스처럼 상속이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클래스가 구현 해야 할 기능을 정의하는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아래와 같은 기능을 가진 회원 서비스를 개발하는 중이라고 가정합니다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회원 가입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로그인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탈퇴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로그아웃</a:t>
            </a:r>
            <a:endParaRPr lang="en-US" altLang="ko-KR"/>
          </a:p>
          <a:p>
            <a:pPr lvl="1"/>
            <a:r>
              <a:rPr lang="en-US" altLang="ko-KR">
                <a:highlight>
                  <a:srgbClr val="FFFF00"/>
                </a:highlight>
              </a:rPr>
              <a:t>5. VIP </a:t>
            </a:r>
            <a:r>
              <a:rPr lang="ko-KR" altLang="en-US">
                <a:highlight>
                  <a:srgbClr val="FFFF00"/>
                </a:highlight>
              </a:rPr>
              <a:t>혜택 받기</a:t>
            </a:r>
            <a:endParaRPr lang="en-US" altLang="ko-KR">
              <a:highlight>
                <a:srgbClr val="FFFF00"/>
              </a:highlight>
            </a:endParaRPr>
          </a:p>
          <a:p>
            <a:pPr lvl="1"/>
            <a:endParaRPr lang="en-US" altLang="ko-KR"/>
          </a:p>
          <a:p>
            <a:r>
              <a:rPr lang="ko-KR" altLang="en-US"/>
              <a:t>일반회원은 </a:t>
            </a:r>
            <a:r>
              <a:rPr lang="en-US" altLang="ko-KR"/>
              <a:t>VIP </a:t>
            </a:r>
            <a:r>
              <a:rPr lang="ko-KR" altLang="en-US"/>
              <a:t>혜택을 받을 수 없고</a:t>
            </a:r>
            <a:r>
              <a:rPr lang="en-US" altLang="ko-KR"/>
              <a:t>, </a:t>
            </a:r>
            <a:r>
              <a:rPr lang="ko-KR" altLang="en-US"/>
              <a:t>오로지 </a:t>
            </a:r>
            <a:r>
              <a:rPr lang="en-US" altLang="ko-KR"/>
              <a:t>VIP </a:t>
            </a:r>
            <a:r>
              <a:rPr lang="ko-KR" altLang="en-US"/>
              <a:t>회원만 혜택을 받을 수 있다면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이렇게 구분 시킬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MemberService</a:t>
            </a:r>
            <a:r>
              <a:rPr lang="ko-KR" altLang="en-US"/>
              <a:t>와 </a:t>
            </a:r>
            <a:r>
              <a:rPr lang="en-US" altLang="ko-KR" err="1"/>
              <a:t>VipMemberService</a:t>
            </a:r>
            <a:r>
              <a:rPr lang="en-US" altLang="ko-KR"/>
              <a:t> Interface</a:t>
            </a:r>
            <a:r>
              <a:rPr lang="ko-KR" altLang="en-US"/>
              <a:t>를 만들어봅니다</a:t>
            </a:r>
            <a:r>
              <a:rPr lang="en-US" altLang="ko-KR"/>
              <a:t>.</a:t>
            </a:r>
          </a:p>
          <a:p>
            <a:r>
              <a:rPr lang="en-US" altLang="ko-KR"/>
              <a:t>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VipMemberService.java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VipMemberService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 err="1"/>
              <a:t>MemberService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is a </a:t>
            </a:r>
            <a:r>
              <a:rPr lang="en-US" altLang="ko-KR" err="1"/>
              <a:t>VipMemberService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 </a:t>
            </a:r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코드를 살펴보면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조금 거슬리는 부분이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수정해주어야 하며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을 상속받고 있는 모든 클래스들도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수정을 해 주어야 합니다</a:t>
            </a:r>
            <a:r>
              <a:rPr lang="en-US" altLang="ko-KR">
                <a:latin typeface="+mj-ea"/>
                <a:ea typeface="+mj-ea"/>
              </a:rPr>
              <a:t>. (OCP </a:t>
            </a:r>
            <a:r>
              <a:rPr lang="ko-KR" altLang="en-US">
                <a:latin typeface="+mj-ea"/>
                <a:ea typeface="+mj-ea"/>
              </a:rPr>
              <a:t>위반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Interface</a:t>
            </a:r>
            <a:r>
              <a:rPr lang="ko-KR" altLang="en-US">
                <a:latin typeface="+mj-ea"/>
                <a:ea typeface="+mj-ea"/>
              </a:rPr>
              <a:t>는 이런 문제를 해결할 때 사용되며</a:t>
            </a:r>
            <a:r>
              <a:rPr lang="en-US" altLang="ko-KR">
                <a:latin typeface="+mj-ea"/>
                <a:ea typeface="+mj-ea"/>
              </a:rPr>
              <a:t>, Java Application</a:t>
            </a:r>
            <a:r>
              <a:rPr lang="ko-KR" altLang="en-US">
                <a:latin typeface="+mj-ea"/>
                <a:ea typeface="+mj-ea"/>
              </a:rPr>
              <a:t>을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아주 많이 사용되는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타입 중 하나입니다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인터페이스를 이용해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메소드들을 모두 분리해봅니다</a:t>
            </a:r>
            <a:r>
              <a:rPr lang="en-US" altLang="ko-KR">
                <a:latin typeface="+mj-ea"/>
                <a:ea typeface="+mj-ea"/>
              </a:rPr>
              <a:t>. (ISP)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먼저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담당할 인터페이스 부터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인터페이스도 </a:t>
              </a:r>
              <a:r>
                <a:rPr lang="ko-KR" altLang="en-US" sz="1600" b="1" err="1"/>
                <a:t>추상메소드를</a:t>
              </a:r>
              <a:r>
                <a:rPr lang="ko-KR" altLang="en-US" sz="1600" b="1"/>
                <a:t>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추상클래스는 일반 메소드와 추상 메소드를 만들 수 있는 반면</a:t>
              </a:r>
              <a:endParaRPr lang="en-US" altLang="ko-KR" sz="1400"/>
            </a:p>
            <a:p>
              <a:r>
                <a:rPr lang="ko-KR" altLang="en-US" sz="1400"/>
                <a:t>인터페이스는 오로지 추상 메소드와 상수만 만들 수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이 점이 다릅니다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* Java 1.8</a:t>
              </a:r>
              <a:r>
                <a:rPr lang="ko-KR" altLang="en-US" sz="1400"/>
                <a:t> 부터 </a:t>
              </a:r>
              <a:r>
                <a:rPr lang="en-US" altLang="ko-KR" sz="140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/>
                <a:t>로 일반 메소드도 만들 수 있습니다</a:t>
              </a:r>
              <a:r>
                <a:rPr lang="en-US" altLang="ko-KR" sz="1400"/>
                <a:t>. (</a:t>
              </a:r>
              <a:r>
                <a:rPr lang="ko-KR" altLang="en-US" sz="1400"/>
                <a:t>단</a:t>
              </a:r>
              <a:r>
                <a:rPr lang="en-US" altLang="ko-KR" sz="1400"/>
                <a:t>,</a:t>
              </a:r>
              <a:r>
                <a:rPr lang="ko-KR" altLang="en-US" sz="1400"/>
                <a:t> 사용에 제한이 있습니다</a:t>
              </a:r>
              <a:r>
                <a:rPr lang="en-US" altLang="ko-KR" sz="1400"/>
                <a:t>.)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ko-KR" altLang="en-US">
                <a:latin typeface="+mj-ea"/>
                <a:ea typeface="+mj-ea"/>
              </a:rPr>
              <a:t>을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 구현</a:t>
              </a:r>
              <a:endParaRPr lang="en-US" altLang="ko-KR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인터페이스 내부의 추상 메소드를 </a:t>
              </a:r>
              <a:r>
                <a:rPr lang="ko-KR" altLang="en-US" sz="1400" err="1"/>
                <a:t>오버라이딩하는</a:t>
              </a:r>
              <a:r>
                <a:rPr lang="ko-KR" altLang="en-US" sz="1400"/>
                <a:t> 것을 </a:t>
              </a:r>
              <a:r>
                <a:rPr lang="en-US" altLang="ko-KR" sz="1400"/>
                <a:t>“</a:t>
              </a:r>
              <a:r>
                <a:rPr lang="ko-KR" altLang="en-US" sz="1400"/>
                <a:t>인터페이스를 구현한다</a:t>
              </a:r>
              <a:r>
                <a:rPr lang="en-US" altLang="ko-KR" sz="1400"/>
                <a:t>“ </a:t>
              </a:r>
              <a:r>
                <a:rPr lang="ko-KR" altLang="en-US" sz="1400"/>
                <a:t>라고 표현합니다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자주 사용되는 표현입니다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인터페이스 구현은 </a:t>
              </a:r>
              <a:r>
                <a:rPr lang="en-US" altLang="ko-KR" sz="1400"/>
                <a:t>implements </a:t>
              </a:r>
              <a:r>
                <a:rPr lang="ko-KR" altLang="en-US" sz="1400"/>
                <a:t>키워드를 사용합니다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UsingBatPort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 기반의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관계가 만들어졌으니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 확인을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게시판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게시판은 아래 기능들이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게시글 목록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게시글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 내용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게시글 작성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게시글 수정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5. </a:t>
            </a:r>
            <a:r>
              <a:rPr lang="ko-KR" altLang="en-US">
                <a:latin typeface="+mj-ea"/>
                <a:ea typeface="+mj-ea"/>
              </a:rPr>
              <a:t>게시글 삭제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</a:t>
            </a:r>
            <a:r>
              <a:rPr lang="en-US" altLang="ko-KR" err="1">
                <a:latin typeface="+mj-ea"/>
                <a:ea typeface="+mj-ea"/>
              </a:rPr>
              <a:t>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주소록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CA6C-8F3B-5E68-9048-16EBD0AC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46E46-5836-8880-8FFF-BD64F40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추상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抽象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가지 사물이나 개념에서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공통되는 특성이나 속성 따위를 추출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하여 파악하는 작용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네이버 국어사전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사물을 어떤 성질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공통성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본질에 착안하여 그것을 추출하여 파악하는 것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때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성질을 배제하는 작용인 사상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捨象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수반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하므로 추상과 사상 은 동일 작용의 두 측면을 형성함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Oxford Languages)</a:t>
            </a:r>
          </a:p>
          <a:p>
            <a:pPr lvl="1"/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복잡한 자료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 </a:t>
            </a:r>
            <a:b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606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위키피디아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endParaRPr lang="en-US" altLang="ko-KR">
              <a:solidFill>
                <a:srgbClr val="606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>
                <a:latin typeface="+mj-ea"/>
                <a:ea typeface="+mj-ea"/>
              </a:rPr>
              <a:t>추상화란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제공해야 하는 일련의 기능의 메소드만 정의되어 있거나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인터페이스</a:t>
            </a:r>
            <a:r>
              <a:rPr lang="en-US" altLang="ko-KR">
                <a:latin typeface="+mj-ea"/>
                <a:ea typeface="+mj-ea"/>
              </a:rPr>
              <a:t>)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err="1">
                <a:latin typeface="+mj-ea"/>
                <a:ea typeface="+mj-ea"/>
              </a:rPr>
              <a:t>추상된</a:t>
            </a:r>
            <a:r>
              <a:rPr lang="ko-KR" altLang="en-US">
                <a:latin typeface="+mj-ea"/>
                <a:ea typeface="+mj-ea"/>
              </a:rPr>
              <a:t> 메소드 내부에서 </a:t>
            </a:r>
            <a:r>
              <a:rPr lang="ko-KR" altLang="en-US" err="1">
                <a:latin typeface="+mj-ea"/>
                <a:ea typeface="+mj-ea"/>
              </a:rPr>
              <a:t>사상된</a:t>
            </a:r>
            <a:r>
              <a:rPr lang="ko-KR" altLang="en-US">
                <a:latin typeface="+mj-ea"/>
                <a:ea typeface="+mj-ea"/>
              </a:rPr>
              <a:t> 메소드를 호출하는 것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추상클래스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클래스 또는 인터페이스는 반드시 상속하거나 구현해야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419966-93FF-6B80-53C0-491871E9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A375D-3932-71C1-BDF4-293F1D71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90E35E-6E4E-A3C9-400E-213CFAFB659B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F365E-5576-703E-3BE2-377CB490A463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617EA-95DD-6E9A-C707-D19776450B9A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0A0B89-9F79-1392-21F6-0D56DB6EFB55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0827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추상화의 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클래스와 인터페이스의 차이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 </a:t>
            </a:r>
            <a:r>
              <a:rPr lang="en-US" altLang="ko-KR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 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 </a:t>
            </a:r>
            <a:r>
              <a:rPr lang="en-US" altLang="ko-KR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메소드만 존재함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추상클래스의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기존 코드를 확장하려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해야 할 일을 작성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환경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OS, Database, </a:t>
            </a:r>
            <a:r>
              <a:rPr lang="ko-KR" altLang="en-US">
                <a:latin typeface="+mj-ea"/>
                <a:ea typeface="+mj-ea"/>
              </a:rPr>
              <a:t>사용자 입력 값 등 여러 요인이 존재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/>
              <a:t>익명 클래스</a:t>
            </a:r>
            <a:endParaRPr lang="en-US" altLang="ko-KR" sz="28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인스턴스화시킬 수 없는 대상 </a:t>
            </a:r>
            <a:r>
              <a:rPr lang="en-US" altLang="ko-KR" sz="1600"/>
              <a:t>(</a:t>
            </a:r>
            <a:r>
              <a:rPr lang="ko-KR" altLang="en-US" sz="1600"/>
              <a:t>추상 클래스</a:t>
            </a:r>
            <a:r>
              <a:rPr lang="en-US" altLang="ko-KR" sz="1600"/>
              <a:t>, </a:t>
            </a:r>
            <a:r>
              <a:rPr lang="ko-KR" altLang="en-US" sz="1600"/>
              <a:t>인터페이스</a:t>
            </a:r>
            <a:r>
              <a:rPr lang="en-US" altLang="ko-KR" sz="1600"/>
              <a:t>)</a:t>
            </a:r>
            <a:r>
              <a:rPr lang="ko-KR" altLang="en-US" sz="1600"/>
              <a:t>을 강제 인스턴스화시킨 것</a:t>
            </a:r>
            <a:endParaRPr lang="en-US" altLang="ko-KR" sz="1600"/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00"/>
              <a:t>주로 단발성 </a:t>
            </a:r>
            <a:r>
              <a:rPr lang="en-US" altLang="ko-KR" sz="1600"/>
              <a:t>Callback Instance</a:t>
            </a:r>
            <a:r>
              <a:rPr lang="ko-KR" altLang="en-US" sz="1600"/>
              <a:t>를 생성할 때 사용된다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r>
              <a:rPr lang="en-US" altLang="ko-KR" sz="1500"/>
              <a:t>	</a:t>
            </a:r>
            <a:r>
              <a:rPr lang="ko-KR" altLang="en-US" sz="1500"/>
              <a:t>추상 메소드가 존재하는 클래스는 인스턴스화할 수 없다</a:t>
            </a:r>
            <a:r>
              <a:rPr lang="en-US" altLang="ko-KR" sz="1500"/>
              <a:t>.</a:t>
            </a: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익명 클래스란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인스턴스를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추상클래스를 구현 시켜주면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익명 클래스는 언제 사용하면 좋을까요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매우 비효율적입니다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App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익명클래스를 보낼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프로그램이 동작하는 과정 중 잘못된 입력 값이 전달되거나</a:t>
            </a:r>
            <a:endParaRPr lang="en-US" altLang="ko-KR"/>
          </a:p>
          <a:p>
            <a:r>
              <a:rPr lang="ko-KR" altLang="en-US"/>
              <a:t>읽어야 하는 파일이 존재하지 않거나</a:t>
            </a:r>
            <a:endParaRPr lang="en-US" altLang="ko-KR"/>
          </a:p>
          <a:p>
            <a:r>
              <a:rPr lang="ko-KR" altLang="en-US"/>
              <a:t>배열의 인덱스를 잘못 전달했거나</a:t>
            </a:r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인스턴스에 접근을 하려했거나 등등의 이유로 </a:t>
            </a:r>
            <a:r>
              <a:rPr lang="ko-KR" altLang="en-US" b="1"/>
              <a:t>오류</a:t>
            </a:r>
            <a:r>
              <a:rPr lang="ko-KR" altLang="en-US"/>
              <a:t>가 발생하는데</a:t>
            </a:r>
            <a:endParaRPr lang="en-US" altLang="ko-KR"/>
          </a:p>
          <a:p>
            <a:r>
              <a:rPr lang="ko-KR" altLang="en-US"/>
              <a:t>이것을 </a:t>
            </a:r>
            <a:r>
              <a:rPr lang="en-US" altLang="ko-KR"/>
              <a:t>“</a:t>
            </a:r>
            <a:r>
              <a:rPr lang="ko-KR" altLang="en-US" b="1"/>
              <a:t>예외</a:t>
            </a:r>
            <a:r>
              <a:rPr lang="en-US" altLang="ko-KR"/>
              <a:t>” 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예외가 발생한 경우 </a:t>
            </a:r>
            <a:r>
              <a:rPr lang="en-US" altLang="ko-KR"/>
              <a:t>Java </a:t>
            </a:r>
            <a:r>
              <a:rPr lang="ko-KR" altLang="en-US"/>
              <a:t>프로그램은 </a:t>
            </a:r>
            <a:r>
              <a:rPr lang="en-US" altLang="ko-KR"/>
              <a:t>JVM</a:t>
            </a:r>
            <a:r>
              <a:rPr lang="ko-KR" altLang="en-US"/>
              <a:t>에 의해서 강제 종료됩니다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예외</a:t>
            </a:r>
            <a:r>
              <a:rPr lang="en-US" altLang="ko-KR"/>
              <a:t> </a:t>
            </a:r>
            <a:r>
              <a:rPr lang="ko-KR" altLang="en-US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Kill Program</a:t>
            </a:r>
            <a:endParaRPr lang="ko-KR" altLang="en-US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처리는 예외가 발생하더라도 </a:t>
            </a:r>
            <a:r>
              <a:rPr lang="ko-KR" altLang="en-US" b="1"/>
              <a:t>프로그램이 종료되지 않도록 하는 방법</a:t>
            </a:r>
            <a:r>
              <a:rPr lang="ko-KR" altLang="en-US"/>
              <a:t>이면서</a:t>
            </a:r>
            <a:endParaRPr lang="en-US" altLang="ko-KR"/>
          </a:p>
          <a:p>
            <a:r>
              <a:rPr lang="ko-KR" altLang="en-US" b="1"/>
              <a:t>예외가 발생하지 않도록 하는 방어코딩</a:t>
            </a:r>
            <a:r>
              <a:rPr lang="ko-KR" altLang="en-US"/>
              <a:t>의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 처리는 모든 언어에서 굉장히 중요하게 다루는 개념입니다</a:t>
            </a:r>
            <a:r>
              <a:rPr lang="en-US" altLang="ko-KR"/>
              <a:t>.</a:t>
            </a:r>
          </a:p>
          <a:p>
            <a:r>
              <a:rPr lang="ko-KR" altLang="en-US"/>
              <a:t>반드시 </a:t>
            </a:r>
            <a:r>
              <a:rPr lang="ko-KR" altLang="en-US" err="1"/>
              <a:t>알아두어야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예외 처리</a:t>
            </a:r>
            <a:endParaRPr lang="en-US" altLang="ko-KR" sz="1100"/>
          </a:p>
          <a:p>
            <a:r>
              <a:rPr lang="en-US" altLang="ko-KR" sz="1100"/>
              <a:t>(</a:t>
            </a:r>
            <a:r>
              <a:rPr lang="ko-KR" altLang="en-US" sz="1100"/>
              <a:t>에러 무시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Exception </a:t>
            </a:r>
            <a:r>
              <a:rPr lang="ko-KR" altLang="en-US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</a:t>
            </a:r>
            <a:r>
              <a:rPr lang="ko-KR" altLang="en-US"/>
              <a:t>에서 가장 많이 발생하는 예외 목록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en-US" altLang="ko-KR" b="1"/>
              <a:t>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if</a:t>
            </a:r>
            <a:r>
              <a:rPr lang="ko-KR" altLang="en-US" sz="4000" b="1">
                <a:latin typeface="+mj-ea"/>
              </a:rPr>
              <a:t>를 활용한 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예외를 처리하는 가장 좋은 방법은 예외를 발생시키지 않는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아래 예외 목록은 </a:t>
            </a:r>
            <a:r>
              <a:rPr lang="en-US" altLang="ko-KR"/>
              <a:t>if</a:t>
            </a:r>
            <a:r>
              <a:rPr lang="ko-KR" altLang="en-US"/>
              <a:t>를 활용해 예외를 방지할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2"/>
            <a:r>
              <a:rPr lang="en-US" altLang="ko-KR" b="1"/>
              <a:t>Instance</a:t>
            </a:r>
            <a:r>
              <a:rPr lang="ko-KR" altLang="en-US" b="1"/>
              <a:t>가 </a:t>
            </a:r>
            <a:r>
              <a:rPr lang="en-US" altLang="ko-KR" b="1"/>
              <a:t>Null</a:t>
            </a:r>
            <a:r>
              <a:rPr lang="ko-KR" altLang="en-US" b="1"/>
              <a:t>인지 먼저 확인 함</a:t>
            </a:r>
            <a:endParaRPr lang="en-US" altLang="ko-KR" b="1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  <a:p>
            <a:pPr lvl="2"/>
            <a:r>
              <a:rPr lang="ko-KR" altLang="en-US" b="1"/>
              <a:t>문자가 숫자형태인지 확인 함</a:t>
            </a:r>
            <a:endParaRPr lang="en-US" altLang="ko-KR" b="1"/>
          </a:p>
          <a:p>
            <a:r>
              <a:rPr lang="ko-KR" altLang="en-US"/>
              <a:t>이렇게</a:t>
            </a:r>
            <a:r>
              <a:rPr lang="en-US" altLang="ko-KR"/>
              <a:t> </a:t>
            </a:r>
            <a:r>
              <a:rPr lang="ko-KR" altLang="en-US"/>
              <a:t>먼저 확인하는 코드를 </a:t>
            </a:r>
            <a:r>
              <a:rPr lang="en-US" altLang="ko-KR"/>
              <a:t>“Validation Logic” </a:t>
            </a:r>
            <a:r>
              <a:rPr lang="ko-KR" altLang="en-US"/>
              <a:t>이라고 하며 </a:t>
            </a:r>
            <a:r>
              <a:rPr lang="en-US" altLang="ko-KR"/>
              <a:t>“</a:t>
            </a:r>
            <a:r>
              <a:rPr lang="ko-KR" altLang="en-US" err="1"/>
              <a:t>입력값</a:t>
            </a:r>
            <a:r>
              <a:rPr lang="ko-KR" altLang="en-US"/>
              <a:t> 검증</a:t>
            </a:r>
            <a:r>
              <a:rPr lang="en-US" altLang="ko-KR"/>
              <a:t>“ </a:t>
            </a:r>
            <a:r>
              <a:rPr lang="ko-KR" altLang="en-US"/>
              <a:t>이라고 표현하기도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은 </a:t>
            </a:r>
            <a:r>
              <a:rPr lang="en-US" altLang="ko-KR"/>
              <a:t>Reference Type</a:t>
            </a:r>
            <a:r>
              <a:rPr lang="ko-KR" altLang="en-US"/>
              <a:t>의 기본 값으로</a:t>
            </a:r>
            <a:r>
              <a:rPr lang="en-US" altLang="ko-KR"/>
              <a:t> </a:t>
            </a:r>
            <a:r>
              <a:rPr lang="ko-KR" altLang="en-US"/>
              <a:t>아무것도 할당되지 않은 상태를 말합니다</a:t>
            </a:r>
            <a:r>
              <a:rPr lang="en-US" altLang="ko-KR"/>
              <a:t>.</a:t>
            </a:r>
          </a:p>
          <a:p>
            <a:r>
              <a:rPr lang="ko-KR" altLang="en-US"/>
              <a:t>할당된 것이 없으니 메모리에 아무것도 없는 상태이며</a:t>
            </a:r>
            <a:r>
              <a:rPr lang="en-US" altLang="ko-KR"/>
              <a:t>, </a:t>
            </a:r>
            <a:r>
              <a:rPr lang="ko-KR" altLang="en-US"/>
              <a:t>존재하지 않는 메모리를 </a:t>
            </a:r>
            <a:br>
              <a:rPr lang="en-US" altLang="ko-KR"/>
            </a:br>
            <a:r>
              <a:rPr lang="ko-KR" altLang="en-US"/>
              <a:t>참조하려 한다는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인스턴스를 참조하기 전</a:t>
            </a:r>
            <a:r>
              <a:rPr lang="en-US" altLang="ko-KR"/>
              <a:t>, null </a:t>
            </a:r>
            <a:r>
              <a:rPr lang="ko-KR" altLang="en-US"/>
              <a:t>인지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Name</a:t>
            </a:r>
            <a:r>
              <a:rPr lang="ko-KR" altLang="en-US"/>
              <a:t> 변수의 값은 </a:t>
            </a:r>
            <a:r>
              <a:rPr lang="en-US" altLang="ko-KR"/>
              <a:t>null </a:t>
            </a:r>
            <a:r>
              <a:rPr lang="ko-KR" altLang="en-US"/>
              <a:t>이므로 </a:t>
            </a:r>
            <a:br>
              <a:rPr lang="en-US" altLang="ko-KR"/>
            </a:b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/>
              <a:t>이 코드는 실행되지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scores </a:t>
            </a:r>
            <a:r>
              <a:rPr lang="ko-KR" altLang="en-US"/>
              <a:t>배열은 </a:t>
            </a:r>
            <a:r>
              <a:rPr lang="en-US" altLang="ko-KR"/>
              <a:t>0, 1, 2 </a:t>
            </a:r>
            <a:r>
              <a:rPr lang="ko-KR" altLang="en-US"/>
              <a:t>인덱스만 가지고 있는데 </a:t>
            </a:r>
            <a:r>
              <a:rPr lang="en-US" altLang="ko-KR"/>
              <a:t>3 </a:t>
            </a:r>
            <a:r>
              <a:rPr lang="ko-KR" altLang="en-US"/>
              <a:t>인덱스를 참조하려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ArrayIndexOutOfBoundsException</a:t>
            </a:r>
            <a:r>
              <a:rPr lang="ko-KR" altLang="en-US"/>
              <a:t> 방지 방법 </a:t>
            </a:r>
            <a:r>
              <a:rPr lang="en-US" altLang="ko-KR"/>
              <a:t>- </a:t>
            </a:r>
            <a:r>
              <a:rPr lang="ko-KR" altLang="en-US"/>
              <a:t>참조 전 배열의 길이 계산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NumberFormatException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형태가 아닌 값을 숫자로 변경하려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NumberFormatException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변환 전 숫자의 형태를 체크합니다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try – catch – finally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없거나 애매할 경우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없는 경우</a:t>
            </a:r>
            <a:r>
              <a:rPr lang="en-US" altLang="ko-KR"/>
              <a:t>?</a:t>
            </a:r>
          </a:p>
          <a:p>
            <a:r>
              <a:rPr lang="en-US" altLang="ko-KR"/>
              <a:t>Java</a:t>
            </a:r>
            <a:r>
              <a:rPr lang="ko-KR" altLang="en-US"/>
              <a:t>의 예외 종류는 크게 두 종류가 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처리할 수 없는 예외들은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아래는 클래스를 동적 </a:t>
            </a:r>
            <a:r>
              <a:rPr lang="ko-KR" altLang="en-US" err="1"/>
              <a:t>로딩하는</a:t>
            </a:r>
            <a:r>
              <a:rPr lang="ko-KR" altLang="en-US"/>
              <a:t> 코드입니다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클래스를 불러오게 되는데 </a:t>
            </a:r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클래스는 없으니 </a:t>
            </a:r>
            <a:br>
              <a:rPr lang="en-US" altLang="ko-KR"/>
            </a:br>
            <a:r>
              <a:rPr lang="ko-KR" altLang="en-US"/>
              <a:t>에러</a:t>
            </a:r>
            <a:r>
              <a:rPr lang="en-US" altLang="ko-KR"/>
              <a:t>(</a:t>
            </a:r>
            <a:r>
              <a:rPr lang="en-US" altLang="ko-KR" b="0" i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/>
              <a:t>가 발생하게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forName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을 누른 채로 클릭해보면 다음과 같은 코드를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r>
              <a:rPr lang="en-US" altLang="ko-KR"/>
              <a:t>throws </a:t>
            </a:r>
            <a:r>
              <a:rPr lang="ko-KR" altLang="en-US"/>
              <a:t>하고 있습니다</a:t>
            </a:r>
            <a:r>
              <a:rPr lang="en-US" altLang="ko-KR"/>
              <a:t>. </a:t>
            </a:r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Ctrl + </a:t>
            </a:r>
            <a:r>
              <a:rPr lang="ko-KR" altLang="en-US"/>
              <a:t>클릭해보면 </a:t>
            </a:r>
            <a:r>
              <a:rPr lang="en-US" altLang="ko-KR" err="1"/>
              <a:t>ReflectiveOperationException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상속받은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다시 </a:t>
            </a:r>
            <a:r>
              <a:rPr lang="en-US" altLang="ko-KR" err="1"/>
              <a:t>ReflectiveOperationException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클릭해봅니다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결국 </a:t>
            </a:r>
            <a:r>
              <a:rPr lang="en-US" altLang="ko-KR" err="1"/>
              <a:t>ReflectiveOperationException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</a:t>
            </a:r>
            <a:br>
              <a:rPr lang="en-US" altLang="ko-KR"/>
            </a:br>
            <a:r>
              <a:rPr lang="ko-KR" altLang="en-US"/>
              <a:t>예외 클래스라는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상속관계를 </a:t>
            </a:r>
            <a:r>
              <a:rPr lang="en-US" altLang="ko-KR"/>
              <a:t>is a </a:t>
            </a:r>
            <a:r>
              <a:rPr lang="ko-KR" altLang="en-US"/>
              <a:t>관계로 정리해봅니다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 err="1"/>
              <a:t>ReflectiveOperationException</a:t>
            </a:r>
            <a:endParaRPr lang="en-US" altLang="ko-KR" b="1"/>
          </a:p>
          <a:p>
            <a:r>
              <a:rPr lang="en-US" altLang="ko-KR" b="1" err="1"/>
              <a:t>ReflectiveOperationException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endParaRPr lang="en-US" altLang="ko-KR" b="1"/>
          </a:p>
          <a:p>
            <a:r>
              <a:rPr lang="en-US" altLang="ko-KR" err="1"/>
              <a:t>ClassNotFoundException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예외 클래스이기 때문에 </a:t>
            </a:r>
            <a:br>
              <a:rPr lang="en-US" altLang="ko-KR"/>
            </a:br>
            <a:r>
              <a:rPr lang="en-US" altLang="ko-KR"/>
              <a:t>try ~ catch</a:t>
            </a:r>
            <a:r>
              <a:rPr lang="ko-KR" altLang="en-US"/>
              <a:t>가 반드시 필요합니다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코드를 실행해보면 다음과 같은 에러가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ClassNotFoundException</a:t>
            </a:r>
            <a:r>
              <a:rPr lang="ko-KR" altLang="en-US"/>
              <a:t> 타입의 예외를 처리하지 </a:t>
            </a:r>
            <a:r>
              <a:rPr lang="ko-KR" altLang="en-US" err="1"/>
              <a:t>않았다라는</a:t>
            </a:r>
            <a:r>
              <a:rPr lang="ko-KR" altLang="en-US"/>
              <a:t> 에러입니다</a:t>
            </a:r>
            <a:r>
              <a:rPr lang="en-US" altLang="ko-KR"/>
              <a:t>.</a:t>
            </a:r>
          </a:p>
          <a:p>
            <a:r>
              <a:rPr lang="ko-KR" altLang="en-US"/>
              <a:t>이 에러를 처리하기 위해 </a:t>
            </a:r>
            <a:r>
              <a:rPr lang="en-US" altLang="ko-KR"/>
              <a:t>try ~ catch</a:t>
            </a:r>
            <a:r>
              <a:rPr lang="ko-KR" altLang="en-US"/>
              <a:t>를 사용해봅니다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cnfe.printStackTrace</a:t>
            </a:r>
            <a:r>
              <a:rPr lang="en-US" altLang="ko-KR"/>
              <a:t>(); </a:t>
            </a:r>
            <a:r>
              <a:rPr lang="ko-KR" altLang="en-US"/>
              <a:t>코드에 의해 아래처럼 메시지가 나타나게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Exception</a:t>
            </a:r>
            <a:r>
              <a:rPr lang="ko-KR" altLang="en-US"/>
              <a:t>이 발생한 최초의 위치와 </a:t>
            </a:r>
            <a:r>
              <a:rPr lang="ko-KR" altLang="en-US" err="1"/>
              <a:t>호출스택들이</a:t>
            </a:r>
            <a:r>
              <a:rPr lang="ko-KR" altLang="en-US"/>
              <a:t> 한번에 노출되게 되며</a:t>
            </a:r>
            <a:br>
              <a:rPr lang="en-US" altLang="ko-KR"/>
            </a:br>
            <a:r>
              <a:rPr lang="ko-KR" altLang="en-US"/>
              <a:t>가상 상위에 </a:t>
            </a:r>
            <a:r>
              <a:rPr lang="en-US" altLang="ko-KR"/>
              <a:t>Exception</a:t>
            </a:r>
            <a:r>
              <a:rPr lang="ko-KR" altLang="en-US"/>
              <a:t>이 발생한 원인에 대해 설명해줍니다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err="1"/>
              <a:t>java.lang.ClassNotFoundException</a:t>
            </a:r>
            <a:r>
              <a:rPr lang="ko-KR" altLang="en-US" sz="1600"/>
              <a:t>: </a:t>
            </a:r>
            <a:r>
              <a:rPr lang="ko-KR" altLang="en-US" sz="1600" err="1"/>
              <a:t>SomeAClass</a:t>
            </a:r>
            <a:endParaRPr lang="ko-KR" altLang="en-US" sz="1600"/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jdk.internal.loader.BuiltinClassLoader.loadClass</a:t>
            </a:r>
            <a:r>
              <a:rPr lang="ko-KR" altLang="en-US" sz="1600"/>
              <a:t>(BuiltinClassLoader.java:641)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jdk.internal.loader.ClassLoaders$AppClassLoader.loadClass</a:t>
            </a:r>
            <a:r>
              <a:rPr lang="ko-KR" altLang="en-US" sz="1600"/>
              <a:t>(ClassLoaders.java:188)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java.lang.ClassLoader.loadClass</a:t>
            </a:r>
            <a:r>
              <a:rPr lang="ko-KR" altLang="en-US" sz="1600"/>
              <a:t>(ClassLoader.java:521)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/java.lang.Class.forName0(</a:t>
            </a:r>
            <a:r>
              <a:rPr lang="ko-KR" altLang="en-US" sz="1600" err="1"/>
              <a:t>Native</a:t>
            </a:r>
            <a:r>
              <a:rPr lang="ko-KR" altLang="en-US" sz="1600"/>
              <a:t> </a:t>
            </a:r>
            <a:r>
              <a:rPr lang="ko-KR" altLang="en-US" sz="1600" err="1"/>
              <a:t>Method</a:t>
            </a:r>
            <a:r>
              <a:rPr lang="ko-KR" altLang="en-US" sz="1600"/>
              <a:t>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(Class.java:391)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(Class.java:382)</a:t>
            </a:r>
          </a:p>
          <a:p>
            <a:r>
              <a:rPr lang="ko-KR" altLang="en-US" sz="1600"/>
              <a:t>        </a:t>
            </a:r>
            <a:r>
              <a:rPr lang="ko-KR" altLang="en-US" sz="1600" err="1">
                <a:highlight>
                  <a:srgbClr val="FFFF00"/>
                </a:highlight>
              </a:rPr>
              <a:t>at</a:t>
            </a:r>
            <a:r>
              <a:rPr lang="ko-KR" altLang="en-US" sz="1600">
                <a:highlight>
                  <a:srgbClr val="FFFF00"/>
                </a:highlight>
              </a:rPr>
              <a:t> </a:t>
            </a:r>
            <a:r>
              <a:rPr lang="ko-KR" altLang="en-US" sz="1600" err="1">
                <a:highlight>
                  <a:srgbClr val="FFFF00"/>
                </a:highlight>
              </a:rPr>
              <a:t>App.main</a:t>
            </a:r>
            <a:r>
              <a:rPr lang="ko-KR" altLang="en-US" sz="160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예외 처리는 </a:t>
            </a:r>
            <a:r>
              <a:rPr lang="en-US" altLang="ko-KR"/>
              <a:t>try </a:t>
            </a:r>
            <a:r>
              <a:rPr lang="ko-KR" altLang="en-US"/>
              <a:t>내에서 발생한 </a:t>
            </a:r>
            <a:r>
              <a:rPr lang="en-US" altLang="ko-KR"/>
              <a:t>Exception </a:t>
            </a:r>
            <a:r>
              <a:rPr lang="ko-KR" altLang="en-US"/>
              <a:t>을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하나의 </a:t>
            </a:r>
            <a:r>
              <a:rPr lang="en-US" altLang="ko-KR"/>
              <a:t>try</a:t>
            </a:r>
            <a:r>
              <a:rPr lang="ko-KR" altLang="en-US"/>
              <a:t>에서 여러 </a:t>
            </a:r>
            <a:r>
              <a:rPr lang="en-US" altLang="ko-KR"/>
              <a:t>Exception</a:t>
            </a:r>
            <a:r>
              <a:rPr lang="ko-KR" altLang="en-US"/>
              <a:t>을 발생시킨다면 </a:t>
            </a:r>
            <a:r>
              <a:rPr lang="en-US" altLang="ko-KR"/>
              <a:t>catch</a:t>
            </a:r>
            <a:r>
              <a:rPr lang="ko-KR" altLang="en-US"/>
              <a:t>를 여러 번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</a:t>
            </a:r>
            <a:r>
              <a:rPr lang="en-US" altLang="ko-KR"/>
              <a:t>Exception</a:t>
            </a:r>
            <a:r>
              <a:rPr lang="ko-KR" altLang="en-US"/>
              <a:t>에 대한 처리를 똑같이 해주고 있다면 </a:t>
            </a:r>
            <a:br>
              <a:rPr lang="en-US" altLang="ko-KR"/>
            </a:br>
            <a:r>
              <a:rPr lang="en-US" altLang="ko-KR"/>
              <a:t>Exception</a:t>
            </a:r>
            <a:r>
              <a:rPr lang="ko-KR" altLang="en-US"/>
              <a:t>을 하나로 묶어 처리하는 것이 유용합니다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현재 실습 코드는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을 </a:t>
              </a:r>
              <a:r>
                <a:rPr lang="en-US" altLang="ko-KR" sz="1400"/>
                <a:t>catch</a:t>
              </a:r>
              <a:r>
                <a:rPr lang="ko-KR" altLang="en-US" sz="1400"/>
                <a:t>하고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일반적으로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은 </a:t>
              </a:r>
              <a:r>
                <a:rPr lang="en-US" altLang="ko-KR" sz="1400"/>
                <a:t>if</a:t>
              </a:r>
              <a:r>
                <a:rPr lang="ko-KR" altLang="en-US" sz="1400"/>
                <a:t>로만 처리합니다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Exception</a:t>
              </a:r>
              <a:r>
                <a:rPr lang="ko-KR" altLang="en-US" sz="1400"/>
                <a:t>과 관련된 코드들은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다루고 있으므로 지금은 문법만 익히도록 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finally </a:t>
              </a:r>
              <a:r>
                <a:rPr lang="ko-KR" altLang="en-US" sz="1400"/>
                <a:t>또한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다룹니다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내장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Java Application</a:t>
            </a:r>
            <a:r>
              <a:rPr lang="ko-KR" altLang="en-US"/>
              <a:t>이 동작할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코드의 조건을 만족하지 못했을 때 지정된 </a:t>
            </a:r>
            <a:r>
              <a:rPr lang="en-US" altLang="ko-KR"/>
              <a:t>Exception</a:t>
            </a:r>
            <a:r>
              <a:rPr lang="ko-KR" altLang="en-US"/>
              <a:t>이 발생하도록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몇 가지 코드의 조건을 살펴보면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Null </a:t>
            </a:r>
            <a:r>
              <a:rPr lang="ko-KR" altLang="en-US"/>
              <a:t>값을 가진 </a:t>
            </a:r>
            <a:r>
              <a:rPr lang="en-US" altLang="ko-KR"/>
              <a:t>Instance</a:t>
            </a:r>
            <a:r>
              <a:rPr lang="ko-KR" altLang="en-US"/>
              <a:t>에 점 연산자를 사용함 </a:t>
            </a:r>
            <a:r>
              <a:rPr lang="en-US" altLang="ko-KR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0 </a:t>
            </a:r>
            <a:r>
              <a:rPr lang="ko-KR" altLang="en-US">
                <a:sym typeface="Wingdings" panose="05000000000000000000" pitchFamily="2" charset="2"/>
              </a:rPr>
              <a:t>으로 나누려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ArithmaticException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ArrayIndexOutOfBoundsException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>
                <a:sym typeface="Wingdings" panose="05000000000000000000" pitchFamily="2" charset="2"/>
              </a:rPr>
              <a:t> Exception</a:t>
            </a:r>
            <a:r>
              <a:rPr lang="ko-KR" altLang="en-US">
                <a:sym typeface="Wingdings" panose="05000000000000000000" pitchFamily="2" charset="2"/>
              </a:rPr>
              <a:t>을 발생시킬 수도 있는데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이걸 사용자 예외 혹은 커스텀 예외라고 합니다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예시</a:t>
            </a:r>
            <a:r>
              <a:rPr lang="en-US" altLang="ko-KR"/>
              <a:t>&gt; </a:t>
            </a:r>
          </a:p>
          <a:p>
            <a:pPr lvl="1"/>
            <a:r>
              <a:rPr lang="ko-KR" altLang="en-US"/>
              <a:t>사용할 수 없는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InvalidUserIdException</a:t>
            </a:r>
            <a:endParaRPr lang="en-US" altLang="ko-KR"/>
          </a:p>
          <a:p>
            <a:pPr lvl="1"/>
            <a:r>
              <a:rPr lang="ko-KR" altLang="en-US"/>
              <a:t>이미</a:t>
            </a:r>
            <a:r>
              <a:rPr lang="en-US" altLang="ko-KR"/>
              <a:t> </a:t>
            </a:r>
            <a:r>
              <a:rPr lang="ko-KR" altLang="en-US"/>
              <a:t>사용 중인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AlreadyUseUserIdException</a:t>
            </a:r>
            <a:endParaRPr lang="en-US" altLang="ko-KR"/>
          </a:p>
          <a:p>
            <a:pPr lvl="1"/>
            <a:r>
              <a:rPr lang="en-US" altLang="ko-KR"/>
              <a:t>ID</a:t>
            </a:r>
            <a:r>
              <a:rPr lang="ko-KR" altLang="en-US"/>
              <a:t>는 최소 </a:t>
            </a:r>
            <a:r>
              <a:rPr lang="en-US" altLang="ko-KR"/>
              <a:t>8</a:t>
            </a:r>
            <a:r>
              <a:rPr lang="ko-KR" altLang="en-US"/>
              <a:t>글자 이상 입력하세요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UserIdLengthException</a:t>
            </a:r>
            <a:endParaRPr lang="en-US" altLang="ko-KR"/>
          </a:p>
          <a:p>
            <a:pPr lvl="1"/>
            <a:r>
              <a:rPr lang="ko-KR" altLang="en-US"/>
              <a:t>비밀번호는 영어</a:t>
            </a:r>
            <a:r>
              <a:rPr lang="en-US" altLang="ko-KR"/>
              <a:t>(</a:t>
            </a:r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 포함</a:t>
            </a:r>
            <a:r>
              <a:rPr lang="en-US" altLang="ko-KR"/>
              <a:t>),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특수기호를 사용해 </a:t>
            </a:r>
            <a:r>
              <a:rPr lang="en-US" altLang="ko-KR"/>
              <a:t>10</a:t>
            </a:r>
            <a:r>
              <a:rPr lang="ko-KR" altLang="en-US"/>
              <a:t>자리 이상 입력하세요</a:t>
            </a:r>
            <a:r>
              <a:rPr lang="en-US" altLang="ko-KR"/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PasswordFormatException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…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 예외는 항상 </a:t>
            </a:r>
            <a:r>
              <a:rPr lang="en-US" altLang="ko-KR"/>
              <a:t>RuntimeException</a:t>
            </a:r>
            <a:r>
              <a:rPr lang="ko-KR" altLang="en-US"/>
              <a:t>을 상속받아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생성자가 존재하는 클래스를 상속 받으면 </a:t>
            </a:r>
            <a:r>
              <a:rPr lang="en-US" altLang="ko-KR"/>
              <a:t>Sub Class</a:t>
            </a:r>
            <a:r>
              <a:rPr lang="ko-KR" altLang="en-US"/>
              <a:t>에서 </a:t>
            </a:r>
            <a:r>
              <a:rPr lang="en-US" altLang="ko-KR"/>
              <a:t>Super Class</a:t>
            </a:r>
            <a:r>
              <a:rPr lang="ko-KR" altLang="en-US"/>
              <a:t>의 생성자를 호출해주어야 합니다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</a:t>
            </a:r>
            <a:r>
              <a:rPr lang="ko-KR" altLang="en-US"/>
              <a:t>의 생성자 목록을 확인해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</a:t>
            </a:r>
            <a:r>
              <a:rPr lang="ko-KR" altLang="en-US" err="1"/>
              <a:t>오버로딩된</a:t>
            </a:r>
            <a:r>
              <a:rPr lang="ko-KR" altLang="en-US"/>
              <a:t>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기본 생성자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아무런 값도 전달하지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이 생성자를 사용할 경우</a:t>
            </a:r>
            <a:r>
              <a:rPr lang="en-US" altLang="ko-KR"/>
              <a:t>, </a:t>
            </a:r>
            <a:r>
              <a:rPr lang="ko-KR" altLang="en-US"/>
              <a:t>예외를 받았을 때</a:t>
            </a:r>
            <a:r>
              <a:rPr lang="en-US" altLang="ko-KR"/>
              <a:t> </a:t>
            </a:r>
            <a:r>
              <a:rPr lang="ko-KR" altLang="en-US"/>
              <a:t>아무런 정보를 얻을 수 없습니다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메시지를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가장 많이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Throwable</a:t>
            </a:r>
            <a:r>
              <a:rPr lang="ko-KR" altLang="en-US"/>
              <a:t>은 모든 예외들의 </a:t>
            </a:r>
            <a:r>
              <a:rPr lang="en-US" altLang="ko-KR"/>
              <a:t>Root Class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 is a Throwable, Exception is a Throwable</a:t>
            </a:r>
            <a:br>
              <a:rPr lang="en-US" altLang="ko-KR"/>
            </a:b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모든 예외타입은 </a:t>
            </a:r>
            <a:r>
              <a:rPr lang="en-US" altLang="ko-KR"/>
              <a:t>is a Throwable </a:t>
            </a:r>
            <a:r>
              <a:rPr lang="ko-KR" altLang="en-US"/>
              <a:t>타입입니다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에서 처리한 </a:t>
            </a:r>
            <a:r>
              <a:rPr lang="en-US" altLang="ko-KR"/>
              <a:t>Exception</a:t>
            </a:r>
            <a:r>
              <a:rPr lang="ko-KR" altLang="en-US"/>
              <a:t>을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다시 발생시킬 때 주로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Message</a:t>
            </a:r>
            <a:r>
              <a:rPr lang="ko-KR" altLang="en-US"/>
              <a:t>는 예외를 발생시킨 원인이 된 메시지를 전달하며</a:t>
            </a:r>
            <a:r>
              <a:rPr lang="en-US" altLang="ko-KR"/>
              <a:t>, Cause</a:t>
            </a:r>
            <a:r>
              <a:rPr lang="ko-KR" altLang="en-US"/>
              <a:t>는 </a:t>
            </a:r>
            <a:r>
              <a:rPr lang="en-US" altLang="ko-KR"/>
              <a:t>catch</a:t>
            </a:r>
            <a:r>
              <a:rPr lang="ko-KR" altLang="en-US"/>
              <a:t>에서 처리한 예외를 전달합니다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RuntimeException</a:t>
            </a:r>
            <a:r>
              <a:rPr lang="ko-KR" altLang="en-US"/>
              <a:t>이 발생된 원인이 됩니다</a:t>
            </a:r>
            <a:r>
              <a:rPr lang="en-US" altLang="ko-KR"/>
              <a:t>.</a:t>
            </a:r>
          </a:p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예외를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문 중 </a:t>
            </a:r>
            <a:r>
              <a:rPr lang="en-US" altLang="ko-KR"/>
              <a:t>catch</a:t>
            </a:r>
            <a:r>
              <a:rPr lang="ko-KR" altLang="en-US"/>
              <a:t>에서 발생된 예외를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발생시킬 때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</a:t>
            </a:r>
            <a:r>
              <a:rPr lang="en-US" altLang="ko-KR" err="1"/>
              <a:t>InvalidUserIdException</a:t>
            </a:r>
            <a:r>
              <a:rPr lang="ko-KR" altLang="en-US"/>
              <a:t>을 완성해봅니다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예외는 거창할 필요없이 필요한 생성자만 호출 해주면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InvalidUserIdException</a:t>
            </a:r>
            <a:r>
              <a:rPr lang="ko-KR" altLang="en-US"/>
              <a:t>을 발생시켜 봅니다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root, admin, system </a:t>
            </a:r>
            <a:r>
              <a:rPr lang="ko-KR" altLang="en-US"/>
              <a:t>인 경우 위 예외를 발생시키는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</a:t>
            </a:r>
            <a:r>
              <a:rPr lang="ko-KR" altLang="en-US"/>
              <a:t> </a:t>
            </a:r>
            <a:r>
              <a:rPr lang="en-US" altLang="ko-KR"/>
              <a:t>Exception</a:t>
            </a:r>
            <a:r>
              <a:rPr lang="ko-KR" altLang="en-US"/>
              <a:t>객체 코드를 통해서 예외를 발생시키게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보통</a:t>
            </a:r>
            <a:r>
              <a:rPr lang="en-US" altLang="ko-KR"/>
              <a:t>, </a:t>
            </a:r>
            <a:r>
              <a:rPr lang="ko-KR" altLang="en-US"/>
              <a:t>예외를 발생시킬 경우는 아래 코드처럼 한 줄로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이 아닌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try ~ catch </a:t>
            </a:r>
            <a:r>
              <a:rPr lang="ko-KR" altLang="en-US"/>
              <a:t>처리가 반드시 필요합니다</a:t>
            </a:r>
            <a:r>
              <a:rPr lang="en-US" altLang="ko-KR"/>
              <a:t>.</a:t>
            </a:r>
          </a:p>
          <a:p>
            <a:r>
              <a:rPr lang="en-US" altLang="ko-KR" err="1"/>
              <a:t>ClassNotFoundException</a:t>
            </a:r>
            <a:r>
              <a:rPr lang="en-US" altLang="ko-KR"/>
              <a:t> </a:t>
            </a:r>
            <a:r>
              <a:rPr lang="ko-KR" altLang="en-US"/>
              <a:t>같은 </a:t>
            </a:r>
            <a:r>
              <a:rPr lang="en-US" altLang="ko-KR"/>
              <a:t>Exception </a:t>
            </a:r>
            <a:r>
              <a:rPr lang="ko-KR" altLang="en-US"/>
              <a:t>타입의 예외가 발생하면 </a:t>
            </a:r>
            <a:br>
              <a:rPr lang="en-US" altLang="ko-KR"/>
            </a:br>
            <a:r>
              <a:rPr lang="ko-KR" altLang="en-US"/>
              <a:t>즉시 </a:t>
            </a:r>
            <a:r>
              <a:rPr lang="en-US" altLang="ko-KR"/>
              <a:t>try ~ catch</a:t>
            </a:r>
            <a:r>
              <a:rPr lang="ko-KR" altLang="en-US"/>
              <a:t>를 </a:t>
            </a:r>
            <a:r>
              <a:rPr lang="ko-KR" altLang="en-US" err="1"/>
              <a:t>해주어야만</a:t>
            </a:r>
            <a:r>
              <a:rPr lang="ko-KR" altLang="en-US"/>
              <a:t> 하고 그렇지 않을 경우 컴파일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는 </a:t>
            </a:r>
            <a:r>
              <a:rPr lang="en-US" altLang="ko-KR"/>
              <a:t>Exception </a:t>
            </a:r>
            <a:r>
              <a:rPr lang="ko-KR" altLang="en-US"/>
              <a:t>타입의 예외에 대한 처리를 호출자에게 위임할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간단한 예를 먼저 봅니다</a:t>
            </a:r>
            <a:r>
              <a:rPr lang="en-US" altLang="ko-KR"/>
              <a:t>.</a:t>
            </a:r>
          </a:p>
          <a:p>
            <a:r>
              <a:rPr lang="ko-KR" altLang="en-US"/>
              <a:t>아래</a:t>
            </a:r>
            <a:r>
              <a:rPr lang="en-US" altLang="ko-KR"/>
              <a:t> </a:t>
            </a:r>
            <a:r>
              <a:rPr lang="ko-KR" altLang="en-US"/>
              <a:t>코드는 </a:t>
            </a:r>
            <a:r>
              <a:rPr lang="en-US" altLang="ko-KR" err="1"/>
              <a:t>Class.forName</a:t>
            </a:r>
            <a:r>
              <a:rPr lang="ko-KR" altLang="en-US"/>
              <a:t>의 </a:t>
            </a:r>
            <a:r>
              <a:rPr lang="en-US" altLang="ko-KR" err="1"/>
              <a:t>ClassNotFoundException</a:t>
            </a:r>
            <a:r>
              <a:rPr lang="ko-KR" altLang="en-US"/>
              <a:t>을 처리하는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위 코드에서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호출자에게 </a:t>
            </a:r>
            <a:br>
              <a:rPr lang="en-US" altLang="ko-KR"/>
            </a:br>
            <a:r>
              <a:rPr lang="ko-KR" altLang="en-US" err="1"/>
              <a:t>위임하려한다면</a:t>
            </a:r>
            <a:r>
              <a:rPr lang="ko-KR" altLang="en-US"/>
              <a:t> 메소드 정의 부분에 </a:t>
            </a:r>
            <a:r>
              <a:rPr lang="en-US" altLang="ko-KR">
                <a:highlight>
                  <a:srgbClr val="FFFF00"/>
                </a:highlight>
              </a:rPr>
              <a:t>throws </a:t>
            </a:r>
            <a:r>
              <a:rPr lang="en-US" altLang="ko-KR" err="1">
                <a:highlight>
                  <a:srgbClr val="FFFF00"/>
                </a:highlight>
              </a:rPr>
              <a:t>ClassNotFoundException</a:t>
            </a:r>
            <a:r>
              <a:rPr lang="ko-KR" altLang="en-US"/>
              <a:t>을 작성합니다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Throws </a:t>
            </a:r>
            <a:r>
              <a:rPr lang="ko-KR" altLang="en-US"/>
              <a:t>코드 제대로 만들어보기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loadClass</a:t>
            </a:r>
            <a:r>
              <a:rPr lang="ko-KR" altLang="en-US"/>
              <a:t> 메소드가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위임했으므로</a:t>
            </a:r>
            <a:endParaRPr lang="en-US" altLang="ko-KR"/>
          </a:p>
          <a:p>
            <a:r>
              <a:rPr lang="ko-KR" altLang="en-US"/>
              <a:t>호출하는 부분에서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84080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 1.5 </a:t>
            </a:r>
            <a:r>
              <a:rPr lang="ko-KR" altLang="en-US"/>
              <a:t>부터 추가된 제네릭</a:t>
            </a:r>
            <a:r>
              <a:rPr lang="en-US" altLang="ko-KR"/>
              <a:t>(Generic)</a:t>
            </a:r>
            <a:r>
              <a:rPr lang="ko-KR" altLang="en-US"/>
              <a:t>과 컬렉션 프레임워크</a:t>
            </a:r>
            <a:r>
              <a:rPr lang="en-US" altLang="ko-KR"/>
              <a:t>(Collection Framework)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유연한 데이터 처리를 가능케 하는 </a:t>
            </a:r>
            <a:r>
              <a:rPr lang="en-US" altLang="ko-KR"/>
              <a:t>Java</a:t>
            </a:r>
            <a:r>
              <a:rPr lang="ko-KR" altLang="en-US"/>
              <a:t>의 강력한 기능 중 하나 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자료 구조의 형태만 제시하고</a:t>
            </a:r>
            <a:r>
              <a:rPr lang="en-US" altLang="ko-KR"/>
              <a:t> </a:t>
            </a:r>
            <a:r>
              <a:rPr lang="ko-KR" altLang="en-US"/>
              <a:t>실제로 어떤 타입의 데이터가 관리될 것인지는 </a:t>
            </a:r>
            <a:br>
              <a:rPr lang="en-US" altLang="ko-KR"/>
            </a:br>
            <a:r>
              <a:rPr lang="ko-KR" altLang="en-US"/>
              <a:t>나중에 결정하는 기술을 말합니다</a:t>
            </a:r>
            <a:r>
              <a:rPr lang="en-US" altLang="ko-KR"/>
              <a:t>.</a:t>
            </a:r>
          </a:p>
          <a:p>
            <a:r>
              <a:rPr lang="ko-KR" altLang="en-US"/>
              <a:t>컬렉션이란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제네릭을 이용해 </a:t>
            </a:r>
            <a:r>
              <a:rPr lang="en-US" altLang="ko-KR"/>
              <a:t>Array</a:t>
            </a:r>
            <a:r>
              <a:rPr lang="ko-KR" altLang="en-US"/>
              <a:t>를 조금 더 다양한 형태로 간편하게 사용할 수 있도록 </a:t>
            </a:r>
            <a:br>
              <a:rPr lang="en-US" altLang="ko-KR"/>
            </a:br>
            <a:r>
              <a:rPr lang="ko-KR" altLang="en-US"/>
              <a:t>제공하는 프레임워크</a:t>
            </a:r>
            <a:r>
              <a:rPr lang="en-US" altLang="ko-KR"/>
              <a:t>(</a:t>
            </a:r>
            <a:r>
              <a:rPr lang="ko-KR" altLang="en-US"/>
              <a:t>툴</a:t>
            </a:r>
            <a:r>
              <a:rPr lang="en-US" altLang="ko-KR"/>
              <a:t>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</a:p>
          <a:p>
            <a:r>
              <a:rPr lang="en-US" altLang="ko-KR"/>
              <a:t>Java Application</a:t>
            </a:r>
            <a:r>
              <a:rPr lang="ko-KR" altLang="en-US"/>
              <a:t>을 개발할 때</a:t>
            </a:r>
            <a:r>
              <a:rPr lang="en-US" altLang="ko-KR"/>
              <a:t>, </a:t>
            </a:r>
            <a:r>
              <a:rPr lang="ko-KR" altLang="en-US"/>
              <a:t>아주 많이 사용되는 기술이므로 </a:t>
            </a:r>
            <a:br>
              <a:rPr lang="en-US" altLang="ko-KR"/>
            </a:br>
            <a:r>
              <a:rPr lang="ko-KR" altLang="en-US"/>
              <a:t>반드시 습득해 놓는 것이 좋습니다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</a:t>
            </a:r>
            <a:r>
              <a:rPr lang="en-US" altLang="ko-KR" sz="4000" b="1">
                <a:latin typeface="+mj-ea"/>
              </a:rPr>
              <a:t>(Generic)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사용하면</a:t>
            </a:r>
            <a:r>
              <a:rPr lang="en-US" altLang="ko-KR"/>
              <a:t>, </a:t>
            </a:r>
            <a:r>
              <a:rPr lang="ko-KR" altLang="en-US"/>
              <a:t>매우 유연한 자료 구조를 만들어낼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코드는 정수형 배열을 만들어 값을 할당하는 코드입니다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노란영역</a:t>
            </a:r>
            <a:r>
              <a:rPr lang="ko-KR" altLang="en-US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err="1">
                <a:solidFill>
                  <a:srgbClr val="FF0000"/>
                </a:solidFill>
              </a:rPr>
              <a:t>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err="1">
                <a:solidFill>
                  <a:srgbClr val="FF0000"/>
                </a:solidFill>
              </a:rPr>
              <a:t>들여쓰지</a:t>
            </a:r>
            <a:r>
              <a:rPr lang="ko-KR" altLang="en-US" sz="140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ScoreList</a:t>
            </a:r>
            <a:r>
              <a:rPr lang="ko-KR" altLang="en-US"/>
              <a:t>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완성한 </a:t>
            </a:r>
            <a:r>
              <a:rPr lang="en-US" altLang="ko-KR" err="1"/>
              <a:t>ScoreList</a:t>
            </a:r>
            <a:r>
              <a:rPr lang="ko-KR" altLang="en-US"/>
              <a:t>는 </a:t>
            </a:r>
            <a:r>
              <a:rPr lang="en-US" altLang="ko-KR"/>
              <a:t>int </a:t>
            </a:r>
            <a:r>
              <a:rPr lang="ko-KR" altLang="en-US"/>
              <a:t>형 타입만 사용할 수 있는 클래스입니다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ScoreList</a:t>
            </a:r>
            <a:r>
              <a:rPr lang="ko-KR" altLang="en-US"/>
              <a:t>를 </a:t>
            </a:r>
            <a:r>
              <a:rPr lang="en-US" altLang="ko-KR"/>
              <a:t>double </a:t>
            </a:r>
            <a:r>
              <a:rPr lang="ko-KR" altLang="en-US"/>
              <a:t>형 타입으로도 사용하려면 아마도 </a:t>
            </a:r>
            <a:r>
              <a:rPr lang="en-US" altLang="ko-KR" err="1"/>
              <a:t>DoubleScoreList</a:t>
            </a:r>
            <a:r>
              <a:rPr lang="en-US" altLang="ko-KR"/>
              <a:t> </a:t>
            </a:r>
            <a:r>
              <a:rPr lang="ko-KR" altLang="en-US"/>
              <a:t>라는 </a:t>
            </a:r>
            <a:br>
              <a:rPr lang="en-US" altLang="ko-KR"/>
            </a:br>
            <a:r>
              <a:rPr lang="ko-KR" altLang="en-US"/>
              <a:t>클래스를 만들어야 할 듯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 방식 말고 사용할 타입을 나중에 정하도록 하는 제네릭을 사용하면 </a:t>
            </a:r>
            <a:br>
              <a:rPr lang="en-US" altLang="ko-KR"/>
            </a:br>
            <a:r>
              <a:rPr lang="ko-KR" altLang="en-US"/>
              <a:t>훨씬 더 </a:t>
            </a:r>
            <a:r>
              <a:rPr lang="ko-KR" altLang="en-US" err="1"/>
              <a:t>편리해집니다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제네릭을 이용한 코드로 변경해 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제네릭은 클래스명 옆에 부등호</a:t>
            </a:r>
            <a:r>
              <a:rPr lang="en-US" altLang="ko-KR"/>
              <a:t>( &lt; &gt; )</a:t>
            </a:r>
            <a:r>
              <a:rPr lang="ko-KR" altLang="en-US"/>
              <a:t>를 이용해 정의합니다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&lt;T&gt; : </a:t>
            </a:r>
            <a:r>
              <a:rPr lang="ko-KR" altLang="en-US"/>
              <a:t>제네릭은 보통 한 글자 단위로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의미는 부여하기 나름으로 </a:t>
            </a:r>
            <a:r>
              <a:rPr lang="en-US" altLang="ko-KR"/>
              <a:t>T</a:t>
            </a:r>
            <a:r>
              <a:rPr lang="ko-KR" altLang="en-US"/>
              <a:t>는 </a:t>
            </a:r>
            <a:r>
              <a:rPr lang="en-US" altLang="ko-KR"/>
              <a:t>Type</a:t>
            </a:r>
            <a:r>
              <a:rPr lang="ko-KR" altLang="en-US"/>
              <a:t>의 앞 글자만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다른 타입을 사용해도 문제는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파라미터의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add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리턴타입의</a:t>
            </a:r>
            <a:r>
              <a:rPr lang="ko-KR" altLang="en-US"/>
              <a:t>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get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ko-KR" altLang="en-US"/>
              <a:t>제네릭 클래스를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Class Generic</a:t>
              </a:r>
              <a:r>
                <a:rPr lang="ko-KR" altLang="en-US" sz="1400"/>
                <a:t>에</a:t>
              </a:r>
              <a:r>
                <a:rPr lang="en-US" altLang="ko-KR" sz="1400"/>
                <a:t> Integer</a:t>
              </a:r>
              <a:r>
                <a:rPr lang="ko-KR" altLang="en-US" sz="1400"/>
                <a:t>를 전달합니다</a:t>
              </a:r>
              <a:r>
                <a:rPr lang="en-US" altLang="ko-KR" sz="1400"/>
                <a:t>. </a:t>
              </a:r>
              <a:r>
                <a:rPr lang="ko-KR" altLang="en-US" sz="1400"/>
                <a:t>그러면</a:t>
              </a:r>
              <a:r>
                <a:rPr lang="en-US" altLang="ko-KR" sz="1400"/>
                <a:t> </a:t>
              </a:r>
              <a:r>
                <a:rPr lang="en-US" altLang="ko-KR" sz="1400" err="1"/>
                <a:t>ScoreList</a:t>
              </a:r>
              <a:r>
                <a:rPr lang="ko-KR" altLang="en-US" sz="1400"/>
                <a:t>의</a:t>
              </a:r>
              <a:r>
                <a:rPr lang="en-US" altLang="ko-KR" sz="1400"/>
                <a:t> </a:t>
              </a:r>
              <a:r>
                <a:rPr lang="ko-KR" altLang="en-US" sz="1400"/>
                <a:t>모든 </a:t>
              </a:r>
              <a:r>
                <a:rPr lang="en-US" altLang="ko-KR" sz="1400"/>
                <a:t>T</a:t>
              </a:r>
              <a:r>
                <a:rPr lang="ko-KR" altLang="en-US" sz="1400"/>
                <a:t>는 </a:t>
              </a:r>
              <a:r>
                <a:rPr lang="en-US" altLang="ko-KR" sz="1400"/>
                <a:t>Integer</a:t>
              </a:r>
              <a:r>
                <a:rPr lang="ko-KR" altLang="en-US" sz="1400"/>
                <a:t>로 변환됩니다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정수형을 사용하는 </a:t>
              </a:r>
              <a:r>
                <a:rPr lang="en-US" altLang="ko-KR" sz="1400"/>
                <a:t>int</a:t>
              </a:r>
              <a:r>
                <a:rPr lang="ko-KR" altLang="en-US" sz="1400"/>
                <a:t>가 아닌 </a:t>
              </a:r>
              <a:r>
                <a:rPr lang="en-US" altLang="ko-KR" sz="1400"/>
                <a:t>Integer </a:t>
              </a:r>
              <a:r>
                <a:rPr lang="ko-KR" altLang="en-US" sz="1400"/>
                <a:t>가</a:t>
              </a:r>
              <a:r>
                <a:rPr lang="en-US" altLang="ko-KR" sz="1400"/>
                <a:t> </a:t>
              </a:r>
              <a:r>
                <a:rPr lang="ko-KR" altLang="en-US" sz="1400"/>
                <a:t>사용되었습니다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제네릭에 전달될 수 있는 타입은 </a:t>
              </a:r>
              <a:r>
                <a:rPr lang="en-US" altLang="ko-KR" sz="1400"/>
                <a:t>Reference Type</a:t>
              </a:r>
              <a:r>
                <a:rPr lang="ko-KR" altLang="en-US" sz="1400"/>
                <a:t>만 사용할 수 있습니다</a:t>
              </a:r>
              <a:r>
                <a:rPr lang="en-US" altLang="ko-KR" sz="1400"/>
                <a:t>. </a:t>
              </a:r>
              <a:r>
                <a:rPr lang="en-US" altLang="ko-KR" sz="1200"/>
                <a:t>(</a:t>
              </a:r>
              <a:r>
                <a:rPr lang="ko-KR" altLang="en-US" sz="1200"/>
                <a:t>이런 타입을 </a:t>
              </a:r>
              <a:r>
                <a:rPr lang="en-US" altLang="ko-KR" sz="1200"/>
                <a:t>Wrapper </a:t>
              </a:r>
              <a:r>
                <a:rPr lang="ko-KR" altLang="en-US" sz="1200"/>
                <a:t>클래스라고 합니다</a:t>
              </a:r>
              <a:r>
                <a:rPr lang="en-US" altLang="ko-KR" sz="1200"/>
                <a:t>.)</a:t>
              </a:r>
            </a:p>
            <a:p>
              <a:r>
                <a:rPr lang="ko-KR" altLang="en-US" sz="1400"/>
                <a:t>즉 </a:t>
              </a:r>
              <a:r>
                <a:rPr lang="en-US" altLang="ko-KR" sz="1400"/>
                <a:t>Primitive Type</a:t>
              </a:r>
              <a:r>
                <a:rPr lang="ko-KR" altLang="en-US" sz="1400"/>
                <a:t>인 </a:t>
              </a:r>
              <a:r>
                <a:rPr lang="en-US" altLang="ko-KR" sz="1400"/>
                <a:t>int </a:t>
              </a:r>
              <a:r>
                <a:rPr lang="ko-KR" altLang="en-US" sz="1400"/>
                <a:t>는 사용될 수 없습니다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 </a:t>
            </a:r>
            <a:r>
              <a:rPr lang="en-US" altLang="ko-KR"/>
              <a:t>String</a:t>
            </a:r>
            <a:r>
              <a:rPr lang="ko-KR" altLang="en-US"/>
              <a:t>으로도 사용해봅니다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 Program</a:t>
            </a:r>
            <a:r>
              <a:rPr lang="ko-KR" altLang="en-US"/>
              <a:t>의 실행구조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29234-9CBA-2FDB-E8E0-7A2DBBA8E3AD}"/>
              </a:ext>
            </a:extLst>
          </p:cNvPr>
          <p:cNvGrpSpPr/>
          <p:nvPr/>
        </p:nvGrpSpPr>
        <p:grpSpPr>
          <a:xfrm>
            <a:off x="1340453" y="1554650"/>
            <a:ext cx="2976496" cy="2406280"/>
            <a:chOff x="960854" y="1554650"/>
            <a:chExt cx="2976496" cy="24062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F6D192-F316-59F7-144B-D69725870417}"/>
                </a:ext>
              </a:extLst>
            </p:cNvPr>
            <p:cNvGrpSpPr/>
            <p:nvPr/>
          </p:nvGrpSpPr>
          <p:grpSpPr>
            <a:xfrm>
              <a:off x="960854" y="1554650"/>
              <a:ext cx="2976496" cy="2406280"/>
              <a:chOff x="875424" y="1434821"/>
              <a:chExt cx="2976496" cy="1742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57ABC75-C3A6-DC22-9E8E-3FEB7BB4683E}"/>
                  </a:ext>
                </a:extLst>
              </p:cNvPr>
              <p:cNvSpPr/>
              <p:nvPr/>
            </p:nvSpPr>
            <p:spPr>
              <a:xfrm>
                <a:off x="875424" y="1556792"/>
                <a:ext cx="2976496" cy="1620918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03D21-21FF-D3D9-E998-7FC8C78C1B62}"/>
                  </a:ext>
                </a:extLst>
              </p:cNvPr>
              <p:cNvSpPr txBox="1"/>
              <p:nvPr/>
            </p:nvSpPr>
            <p:spPr>
              <a:xfrm>
                <a:off x="1164925" y="1434821"/>
                <a:ext cx="2167581" cy="189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일반적인 프로그램의 실행 구조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76827" y="1916832"/>
              <a:ext cx="2850460" cy="1581162"/>
              <a:chOff x="929188" y="1814732"/>
              <a:chExt cx="2850460" cy="158116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52146" y="1814732"/>
                <a:ext cx="1143000" cy="1200150"/>
                <a:chOff x="1171575" y="2019300"/>
                <a:chExt cx="1143000" cy="1200150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Program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929188" y="3057340"/>
                <a:ext cx="28504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따라 </a:t>
                </a:r>
                <a:r>
                  <a:rPr lang="en-US" altLang="ko-KR" sz="800">
                    <a:latin typeface="+mn-ea"/>
                    <a:ea typeface="+mn-ea"/>
                  </a:rPr>
                  <a:t>Program</a:t>
                </a:r>
                <a:r>
                  <a:rPr lang="ko-KR" altLang="en-US" sz="800">
                    <a:latin typeface="+mn-ea"/>
                    <a:ea typeface="+mn-ea"/>
                  </a:rPr>
                  <a:t>의 개발도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</a:p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Windows / Linux / MacOS </a:t>
                </a:r>
                <a:r>
                  <a:rPr lang="ko-KR" altLang="en-US" sz="800">
                    <a:latin typeface="+mn-ea"/>
                    <a:ea typeface="+mn-ea"/>
                  </a:rPr>
                  <a:t>마다 구현되는 방법이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420-62FF-D3E4-FAAC-AD9115D98A70}"/>
              </a:ext>
            </a:extLst>
          </p:cNvPr>
          <p:cNvGrpSpPr/>
          <p:nvPr/>
        </p:nvGrpSpPr>
        <p:grpSpPr>
          <a:xfrm>
            <a:off x="4850002" y="1591148"/>
            <a:ext cx="2976496" cy="2369782"/>
            <a:chOff x="5277148" y="1591148"/>
            <a:chExt cx="2976496" cy="23697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B27904-1B6B-A1E9-EE6E-9BC27A1FC3E5}"/>
                </a:ext>
              </a:extLst>
            </p:cNvPr>
            <p:cNvGrpSpPr/>
            <p:nvPr/>
          </p:nvGrpSpPr>
          <p:grpSpPr>
            <a:xfrm>
              <a:off x="5277148" y="1591148"/>
              <a:ext cx="2976496" cy="2369782"/>
              <a:chOff x="875424" y="1421129"/>
              <a:chExt cx="2976496" cy="175658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08FA5B4-F8DE-B988-8B45-4A0CF8517D2E}"/>
                  </a:ext>
                </a:extLst>
              </p:cNvPr>
              <p:cNvSpPr/>
              <p:nvPr/>
            </p:nvSpPr>
            <p:spPr>
              <a:xfrm>
                <a:off x="875424" y="1518897"/>
                <a:ext cx="2976496" cy="1658813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15933-81B7-152C-F8E2-781FF3CBEA17}"/>
                  </a:ext>
                </a:extLst>
              </p:cNvPr>
              <p:cNvSpPr txBox="1"/>
              <p:nvPr/>
            </p:nvSpPr>
            <p:spPr>
              <a:xfrm>
                <a:off x="1164925" y="1421129"/>
                <a:ext cx="182133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/>
                  <a:t>Java</a:t>
                </a:r>
                <a:r>
                  <a:rPr lang="ko-KR" altLang="en-US" sz="1100"/>
                  <a:t> 프로그램의 실행구조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364088" y="1916832"/>
              <a:ext cx="2242922" cy="1993464"/>
              <a:chOff x="956896" y="3973911"/>
              <a:chExt cx="2242922" cy="19934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052146" y="3973911"/>
                <a:ext cx="1143000" cy="1600200"/>
                <a:chOff x="1171575" y="1619250"/>
                <a:chExt cx="1143000" cy="160020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JVM</a:t>
                  </a:r>
                </a:p>
                <a:p>
                  <a:pPr algn="ctr"/>
                  <a:r>
                    <a:rPr lang="en-US" altLang="ko-KR" sz="600" b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(Java Virtual Machine)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171575" y="16192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Java Program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956896" y="5628821"/>
                <a:ext cx="2242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관계없이 동일한 개발방법</a:t>
                </a:r>
                <a:r>
                  <a:rPr lang="en-US" altLang="ko-KR" sz="800">
                    <a:latin typeface="+mn-ea"/>
                    <a:ea typeface="+mn-ea"/>
                  </a:rPr>
                  <a:t>,</a:t>
                </a:r>
              </a:p>
              <a:p>
                <a:pPr algn="l"/>
                <a:r>
                  <a:rPr lang="ko-KR" altLang="en-US" sz="800">
                    <a:latin typeface="+mn-ea"/>
                    <a:ea typeface="+mn-ea"/>
                  </a:rPr>
                  <a:t>동일한 소스로</a:t>
                </a:r>
                <a:r>
                  <a:rPr lang="en-US" altLang="ko-KR" sz="800">
                    <a:latin typeface="+mn-ea"/>
                    <a:ea typeface="+mn-ea"/>
                  </a:rPr>
                  <a:t> </a:t>
                </a:r>
                <a:r>
                  <a:rPr lang="ko-KR" altLang="en-US" sz="800">
                    <a:latin typeface="+mn-ea"/>
                    <a:ea typeface="+mn-ea"/>
                  </a:rPr>
                  <a:t>프로그램의 개발이 가능하다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27127" y="4515099"/>
            <a:ext cx="3886200" cy="1894791"/>
            <a:chOff x="4495800" y="3973911"/>
            <a:chExt cx="3886200" cy="1894791"/>
          </a:xfrm>
        </p:grpSpPr>
        <p:grpSp>
          <p:nvGrpSpPr>
            <p:cNvPr id="29" name="그룹 28"/>
            <p:cNvGrpSpPr/>
            <p:nvPr/>
          </p:nvGrpSpPr>
          <p:grpSpPr>
            <a:xfrm>
              <a:off x="44958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390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" name="왼쪽/오른쪽 화살표 7"/>
            <p:cNvSpPr/>
            <p:nvPr/>
          </p:nvSpPr>
          <p:spPr>
            <a:xfrm>
              <a:off x="5715000" y="41085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5715000" y="450858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5715000" y="49086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0355" y="4080671"/>
              <a:ext cx="83708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동일</a:t>
              </a:r>
              <a:r>
                <a:rPr lang="en-US" altLang="ko-KR" sz="80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8940" y="4448515"/>
              <a:ext cx="63991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JVM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6611" y="4866314"/>
              <a:ext cx="56457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OS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3004" y="5653258"/>
              <a:ext cx="18517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운영체제에 독립적인 </a:t>
              </a:r>
              <a:r>
                <a:rPr lang="en-US" altLang="ko-KR" sz="800">
                  <a:latin typeface="+mn-ea"/>
                  <a:ea typeface="+mn-ea"/>
                </a:rPr>
                <a:t>Java Program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77D6658D-DB3E-876D-F09E-1D6629E58D57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1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HelloJava</a:t>
            </a:r>
            <a:r>
              <a:rPr lang="ko-KR" altLang="en-US">
                <a:latin typeface="+mj-ea"/>
                <a:ea typeface="+mj-ea"/>
              </a:rPr>
              <a:t> 완성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Ctrl + F11</a:t>
            </a:r>
            <a:r>
              <a:rPr lang="ko-KR" altLang="en-US">
                <a:latin typeface="+mj-ea"/>
                <a:ea typeface="+mj-ea"/>
              </a:rPr>
              <a:t>을 눌러 실행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public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static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void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main(String[]</a:t>
              </a:r>
              <a:r>
                <a:rPr lang="ko-KR" altLang="en-US" sz="2400" b="1"/>
                <a:t> </a:t>
              </a:r>
              <a:r>
                <a:rPr lang="en-US" altLang="ko-KR" sz="2400" b="1"/>
                <a:t>args)</a:t>
              </a:r>
              <a:r>
                <a:rPr lang="ko-KR" altLang="en-US" sz="2400" b="1"/>
                <a:t> </a:t>
              </a:r>
              <a:r>
                <a:rPr lang="en-US" altLang="ko-KR" sz="2400" b="1"/>
                <a:t>{</a:t>
              </a:r>
              <a:r>
                <a:rPr lang="ko-KR" altLang="en-US" sz="2400" b="1"/>
                <a:t> </a:t>
              </a:r>
              <a:r>
                <a:rPr lang="en-US" altLang="ko-KR" sz="2400" b="1"/>
                <a:t>...</a:t>
              </a:r>
              <a:r>
                <a:rPr lang="ko-KR" altLang="en-US" sz="2400" b="1"/>
                <a:t> </a:t>
              </a:r>
              <a:r>
                <a:rPr lang="en-US" altLang="ko-KR" sz="2400" b="1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HelloJava</a:t>
              </a:r>
              <a:r>
                <a:rPr lang="en-US" altLang="ko-KR"/>
                <a:t> </a:t>
              </a:r>
              <a:r>
                <a:rPr lang="ko-KR" altLang="en-US"/>
                <a:t>파일을 실행시키는 코드 입니다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이 코드가 없거나 </a:t>
              </a:r>
              <a:r>
                <a:rPr lang="ko-KR" altLang="en-US" err="1"/>
                <a:t>오탈자가</a:t>
              </a:r>
              <a:r>
                <a:rPr lang="ko-KR" altLang="en-US"/>
                <a:t> 있다면 </a:t>
              </a:r>
              <a:r>
                <a:rPr lang="en-US" altLang="ko-KR" err="1"/>
                <a:t>HelloJava</a:t>
              </a:r>
              <a:r>
                <a:rPr lang="ko-KR" altLang="en-US"/>
                <a:t>는 실행되지 않습니다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큰 따옴표 안의 내용을 </a:t>
              </a:r>
              <a:r>
                <a:rPr lang="en-US" altLang="ko-KR"/>
                <a:t>“</a:t>
              </a:r>
              <a:r>
                <a:rPr lang="ko-KR" altLang="en-US"/>
                <a:t>콘솔</a:t>
              </a:r>
              <a:r>
                <a:rPr lang="en-US" altLang="ko-KR"/>
                <a:t>”</a:t>
              </a:r>
              <a:r>
                <a:rPr lang="ko-KR" altLang="en-US"/>
                <a:t>에 출력시키는 코드입니다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</a:t>
            </a:r>
            <a:r>
              <a:rPr lang="en-US" altLang="ko-KR"/>
              <a:t>Primitive Type</a:t>
            </a:r>
            <a:r>
              <a:rPr lang="ko-KR" altLang="en-US"/>
              <a:t>을 </a:t>
            </a:r>
            <a:r>
              <a:rPr lang="en-US" altLang="ko-KR"/>
              <a:t>Reference</a:t>
            </a:r>
            <a:r>
              <a:rPr lang="ko-KR" altLang="en-US"/>
              <a:t> </a:t>
            </a:r>
            <a:r>
              <a:rPr lang="en-US" altLang="ko-KR"/>
              <a:t>Type</a:t>
            </a:r>
            <a:r>
              <a:rPr lang="ko-KR" altLang="en-US"/>
              <a:t>으로 감싼 </a:t>
            </a:r>
            <a:r>
              <a:rPr lang="en-US" altLang="ko-KR"/>
              <a:t>Wrapper Class </a:t>
            </a:r>
            <a:r>
              <a:rPr lang="ko-KR" altLang="en-US"/>
              <a:t>종류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396CA-EDEA-45B1-ED08-F70F70EA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6" y="1680961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정확히는 컬렉션 프레임워크</a:t>
            </a:r>
            <a:r>
              <a:rPr lang="en-US" altLang="ko-KR"/>
              <a:t>(Collection 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컬렉션 프레임워크는 </a:t>
            </a:r>
            <a:r>
              <a:rPr lang="en-US" altLang="ko-KR"/>
              <a:t>Java</a:t>
            </a:r>
            <a:r>
              <a:rPr lang="ko-KR" altLang="en-US"/>
              <a:t>에서 흔하게 사용되는 여러 자료 구조들을 </a:t>
            </a:r>
            <a:br>
              <a:rPr lang="en-US" altLang="ko-KR"/>
            </a:br>
            <a:r>
              <a:rPr lang="ko-KR" altLang="en-US"/>
              <a:t>제네릭을 이용해 미리 작성해 놓은 툴입니다</a:t>
            </a:r>
            <a:r>
              <a:rPr lang="en-US" altLang="ko-KR"/>
              <a:t>.</a:t>
            </a:r>
          </a:p>
          <a:p>
            <a:r>
              <a:rPr lang="ko-KR" altLang="en-US"/>
              <a:t>크게 </a:t>
            </a:r>
            <a:r>
              <a:rPr lang="en-US" altLang="ko-KR"/>
              <a:t>3</a:t>
            </a:r>
            <a:r>
              <a:rPr lang="ko-KR" altLang="en-US"/>
              <a:t>가지 종류의</a:t>
            </a:r>
            <a:r>
              <a:rPr lang="en-US" altLang="ko-KR"/>
              <a:t> </a:t>
            </a:r>
            <a:r>
              <a:rPr lang="ko-KR" altLang="en-US"/>
              <a:t>인터페이스가 있고</a:t>
            </a:r>
            <a:r>
              <a:rPr lang="en-US" altLang="ko-KR"/>
              <a:t>, </a:t>
            </a:r>
            <a:r>
              <a:rPr lang="ko-KR" altLang="en-US"/>
              <a:t>이를 구현한 많은 클래스가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인터페이스와</a:t>
            </a:r>
            <a:r>
              <a:rPr lang="en-US" altLang="ko-KR"/>
              <a:t> </a:t>
            </a:r>
            <a:r>
              <a:rPr lang="ko-KR" altLang="en-US"/>
              <a:t>구현 클래스의 종류</a:t>
            </a:r>
            <a:endParaRPr lang="en-US" altLang="ko-KR"/>
          </a:p>
          <a:p>
            <a:pPr lvl="1"/>
            <a:r>
              <a:rPr lang="en-US" altLang="ko-KR"/>
              <a:t>List (Interface)</a:t>
            </a:r>
          </a:p>
          <a:p>
            <a:pPr lvl="2"/>
            <a:r>
              <a:rPr lang="en-US" altLang="ko-KR"/>
              <a:t>ArrayList (Implemented class)</a:t>
            </a:r>
          </a:p>
          <a:p>
            <a:pPr lvl="3"/>
            <a:r>
              <a:rPr lang="ko-KR" altLang="en-US"/>
              <a:t>배열을 편하게 사용하기 위한 자료 구조</a:t>
            </a:r>
            <a:endParaRPr lang="en-US" altLang="ko-KR"/>
          </a:p>
          <a:p>
            <a:pPr lvl="3"/>
            <a:r>
              <a:rPr lang="ko-KR" altLang="en-US"/>
              <a:t>앞서 만든 </a:t>
            </a:r>
            <a:r>
              <a:rPr lang="en-US" altLang="ko-KR" err="1"/>
              <a:t>ScoreList</a:t>
            </a:r>
            <a:r>
              <a:rPr lang="ko-KR" altLang="en-US"/>
              <a:t>와 유사</a:t>
            </a:r>
            <a:endParaRPr lang="en-US" altLang="ko-KR"/>
          </a:p>
          <a:p>
            <a:pPr lvl="1"/>
            <a:r>
              <a:rPr lang="en-US" altLang="ko-KR"/>
              <a:t>Map (Interface)</a:t>
            </a:r>
          </a:p>
          <a:p>
            <a:pPr lvl="2"/>
            <a:r>
              <a:rPr lang="en-US" altLang="ko-KR"/>
              <a:t>HashMap (Implemented class)</a:t>
            </a:r>
          </a:p>
          <a:p>
            <a:pPr lvl="3"/>
            <a:r>
              <a:rPr lang="ko-KR" altLang="en-US"/>
              <a:t>하나의 데이터가 </a:t>
            </a:r>
            <a:r>
              <a:rPr lang="en-US" altLang="ko-KR" err="1"/>
              <a:t>Key:Value</a:t>
            </a:r>
            <a:r>
              <a:rPr lang="en-US" altLang="ko-KR"/>
              <a:t> </a:t>
            </a:r>
            <a:r>
              <a:rPr lang="ko-KR" altLang="en-US"/>
              <a:t>쌍으로 이루어진 자료 구조</a:t>
            </a:r>
            <a:endParaRPr lang="en-US" altLang="ko-KR"/>
          </a:p>
          <a:p>
            <a:pPr lvl="1"/>
            <a:r>
              <a:rPr lang="en-US" altLang="ko-KR"/>
              <a:t>Set (Interface)</a:t>
            </a:r>
          </a:p>
          <a:p>
            <a:pPr lvl="2"/>
            <a:r>
              <a:rPr lang="en-US" altLang="ko-KR"/>
              <a:t>HashSet (Implemented class)</a:t>
            </a:r>
          </a:p>
          <a:p>
            <a:pPr lvl="3"/>
            <a:r>
              <a:rPr lang="en-US" altLang="ko-KR"/>
              <a:t>ArrayList</a:t>
            </a:r>
            <a:r>
              <a:rPr lang="ko-KR" altLang="en-US"/>
              <a:t>와 유사하지만</a:t>
            </a:r>
            <a:r>
              <a:rPr lang="en-US" altLang="ko-KR"/>
              <a:t> </a:t>
            </a:r>
            <a:r>
              <a:rPr lang="ko-KR" altLang="en-US"/>
              <a:t>중복 값을 가지지 못하는 자료 구조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직접 사용할 일이 없습니다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&amp; ArrayList</a:t>
            </a:r>
          </a:p>
          <a:p>
            <a:pPr lvl="1"/>
            <a:r>
              <a:rPr lang="en-US" altLang="ko-KR"/>
              <a:t>List </a:t>
            </a:r>
            <a:r>
              <a:rPr lang="ko-KR" altLang="en-US"/>
              <a:t>인터페이스를 구현한 </a:t>
            </a:r>
            <a:r>
              <a:rPr lang="en-US" altLang="ko-KR"/>
              <a:t>ArrayList</a:t>
            </a:r>
          </a:p>
          <a:p>
            <a:pPr lvl="1"/>
            <a:r>
              <a:rPr lang="en-US" altLang="ko-KR"/>
              <a:t>ArrayList is a List</a:t>
            </a:r>
          </a:p>
          <a:p>
            <a:pPr lvl="1"/>
            <a:r>
              <a:rPr lang="ko-KR" altLang="en-US"/>
              <a:t>배열 대신 사용</a:t>
            </a:r>
            <a:endParaRPr lang="en-US" altLang="ko-KR"/>
          </a:p>
          <a:p>
            <a:r>
              <a:rPr lang="en-US" altLang="ko-KR"/>
              <a:t>List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반복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</a:t>
            </a:r>
            <a:r>
              <a:rPr lang="ko-KR" altLang="en-US" sz="4000" b="1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가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 </a:t>
            </a:r>
            <a:r>
              <a:rPr lang="ko-KR" altLang="en-US"/>
              <a:t>내 동일한 값 존재 여부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&amp; HashMap</a:t>
            </a:r>
          </a:p>
          <a:p>
            <a:pPr lvl="1"/>
            <a:r>
              <a:rPr lang="en-US" altLang="ko-KR"/>
              <a:t>Map </a:t>
            </a:r>
            <a:r>
              <a:rPr lang="ko-KR" altLang="en-US"/>
              <a:t>인터페이스를 구현한 </a:t>
            </a:r>
            <a:r>
              <a:rPr lang="en-US" altLang="ko-KR"/>
              <a:t>HashMap</a:t>
            </a:r>
          </a:p>
          <a:p>
            <a:pPr lvl="1"/>
            <a:r>
              <a:rPr lang="en-US" altLang="ko-KR"/>
              <a:t>HashMap is a Map</a:t>
            </a:r>
          </a:p>
          <a:p>
            <a:pPr lvl="1"/>
            <a:r>
              <a:rPr lang="ko-KR" altLang="en-US"/>
              <a:t>데이터를</a:t>
            </a:r>
            <a:r>
              <a:rPr lang="en-US" altLang="ko-KR"/>
              <a:t> </a:t>
            </a:r>
            <a:r>
              <a:rPr lang="ko-KR" altLang="en-US"/>
              <a:t>키</a:t>
            </a:r>
            <a:r>
              <a:rPr lang="en-US" altLang="ko-KR"/>
              <a:t>:</a:t>
            </a:r>
            <a:r>
              <a:rPr lang="ko-KR" altLang="en-US"/>
              <a:t>값 쌍</a:t>
            </a:r>
            <a:r>
              <a:rPr lang="en-US" altLang="ko-KR"/>
              <a:t>(Entry)</a:t>
            </a:r>
            <a:r>
              <a:rPr lang="ko-KR" altLang="en-US"/>
              <a:t>으로 관리할 때 사용</a:t>
            </a:r>
            <a:endParaRPr lang="en-US" altLang="ko-KR"/>
          </a:p>
          <a:p>
            <a:r>
              <a:rPr lang="en-US" altLang="ko-KR"/>
              <a:t>Map </a:t>
            </a:r>
            <a:r>
              <a:rPr lang="ko-KR" altLang="en-US"/>
              <a:t>인스턴스 만드는 방법 </a:t>
            </a:r>
            <a:r>
              <a:rPr lang="en-US" altLang="ko-KR"/>
              <a:t>(Key = String, Value = Integer)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Map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자료형이란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메모리</a:t>
            </a:r>
            <a:r>
              <a:rPr lang="en-US" altLang="ko-KR">
                <a:latin typeface="+mj-ea"/>
                <a:ea typeface="+mj-ea"/>
              </a:rPr>
              <a:t>(Ram)</a:t>
            </a:r>
            <a:r>
              <a:rPr lang="ko-KR" altLang="en-US">
                <a:latin typeface="+mj-ea"/>
                <a:ea typeface="+mj-ea"/>
              </a:rPr>
              <a:t>에 데이터를 할당하기 위한 타입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자료형은 크게 두 가지로 분류됩니다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Key</a:t>
            </a:r>
            <a:r>
              <a:rPr lang="ko-KR" altLang="en-US"/>
              <a:t>가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Value</a:t>
            </a:r>
            <a:r>
              <a:rPr lang="ko-KR" altLang="en-US"/>
              <a:t>가 있는지 확인</a:t>
            </a:r>
            <a:r>
              <a:rPr lang="en-US" altLang="ko-KR"/>
              <a:t>)  </a:t>
            </a:r>
            <a:r>
              <a:rPr lang="ko-KR" altLang="en-US"/>
              <a:t>안 씀</a:t>
            </a:r>
            <a:r>
              <a:rPr lang="en-US" altLang="ko-KR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 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 씀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8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&amp; HashSet</a:t>
            </a:r>
          </a:p>
          <a:p>
            <a:pPr lvl="1"/>
            <a:r>
              <a:rPr lang="en-US" altLang="ko-KR"/>
              <a:t>Set </a:t>
            </a:r>
            <a:r>
              <a:rPr lang="ko-KR" altLang="en-US"/>
              <a:t>인터페이스를 구현한 </a:t>
            </a:r>
            <a:r>
              <a:rPr lang="en-US" altLang="ko-KR"/>
              <a:t>HashSet</a:t>
            </a:r>
          </a:p>
          <a:p>
            <a:pPr lvl="1"/>
            <a:r>
              <a:rPr lang="en-US" altLang="ko-KR"/>
              <a:t>HashSet is a Set</a:t>
            </a:r>
          </a:p>
          <a:p>
            <a:pPr lvl="1"/>
            <a:endParaRPr lang="en-US" altLang="ko-KR"/>
          </a:p>
          <a:p>
            <a:r>
              <a:rPr lang="en-US" altLang="ko-KR"/>
              <a:t>Set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Set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2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조회</a:t>
            </a:r>
            <a:r>
              <a:rPr lang="en-US" altLang="ko-KR"/>
              <a:t>) – Set</a:t>
            </a:r>
            <a:r>
              <a:rPr lang="ko-KR" altLang="en-US"/>
              <a:t>은 </a:t>
            </a:r>
            <a:r>
              <a:rPr lang="en-US" altLang="ko-KR"/>
              <a:t>Index</a:t>
            </a:r>
            <a:r>
              <a:rPr lang="ko-KR" altLang="en-US"/>
              <a:t>로 접근하지 못합니다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의 구분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숫자 타입의 지정 방법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byte, short </a:t>
              </a:r>
              <a:r>
                <a:rPr lang="ko-KR" altLang="en-US"/>
                <a:t>타입은 잘 사용되지 않습니다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일반적으로 </a:t>
              </a:r>
              <a:r>
                <a:rPr lang="en-US" altLang="ko-KR"/>
                <a:t>10</a:t>
              </a:r>
              <a:r>
                <a:rPr lang="ko-KR" altLang="en-US"/>
                <a:t>억 미만의 수는 </a:t>
              </a:r>
              <a:r>
                <a:rPr lang="en-US" altLang="ko-KR"/>
                <a:t>int</a:t>
              </a:r>
              <a:r>
                <a:rPr lang="ko-KR" altLang="en-US"/>
                <a:t>를</a:t>
              </a:r>
              <a:r>
                <a:rPr lang="en-US" altLang="ko-KR"/>
                <a:t>, 10</a:t>
              </a:r>
              <a:r>
                <a:rPr lang="ko-KR" altLang="en-US"/>
                <a:t>억 이상의 수는 </a:t>
              </a:r>
              <a:r>
                <a:rPr lang="en-US" altLang="ko-KR"/>
                <a:t>long</a:t>
              </a:r>
              <a:r>
                <a:rPr lang="ko-KR" altLang="en-US"/>
                <a:t>을 사용합니다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float, double</a:t>
              </a:r>
              <a:r>
                <a:rPr lang="ko-KR" altLang="en-US"/>
                <a:t>의 차이는 소수점이하의 길이의 차이만 존재합니다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동일한 값이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20. File I/O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Input/Output </a:t>
            </a:r>
            <a:r>
              <a:rPr lang="ko-KR" altLang="en-US"/>
              <a:t>으로 파일을 읽고 쓰는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File Input: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en-US" altLang="ko-KR"/>
              <a:t>File System</a:t>
            </a:r>
            <a:r>
              <a:rPr lang="ko-KR" altLang="en-US"/>
              <a:t>에서 </a:t>
            </a:r>
            <a:r>
              <a:rPr lang="en-US" altLang="ko-KR"/>
              <a:t>Java</a:t>
            </a:r>
            <a:r>
              <a:rPr lang="ko-KR" altLang="en-US"/>
              <a:t>로 </a:t>
            </a:r>
            <a:r>
              <a:rPr lang="en-US" altLang="ko-KR"/>
              <a:t>Input</a:t>
            </a:r>
          </a:p>
          <a:p>
            <a:pPr lvl="1"/>
            <a:endParaRPr lang="en-US" altLang="ko-KR"/>
          </a:p>
          <a:p>
            <a:r>
              <a:rPr lang="en-US" altLang="ko-KR"/>
              <a:t>File Output: </a:t>
            </a:r>
            <a:r>
              <a:rPr lang="ko-KR" altLang="en-US"/>
              <a:t>파일 쓰기</a:t>
            </a:r>
            <a:endParaRPr lang="en-US" altLang="ko-KR"/>
          </a:p>
          <a:p>
            <a:pPr lvl="1"/>
            <a:r>
              <a:rPr lang="en-US" altLang="ko-KR"/>
              <a:t>Java</a:t>
            </a:r>
            <a:r>
              <a:rPr lang="ko-KR" altLang="en-US"/>
              <a:t>에서 </a:t>
            </a:r>
            <a:r>
              <a:rPr lang="en-US" altLang="ko-KR"/>
              <a:t>File System</a:t>
            </a:r>
            <a:r>
              <a:rPr lang="ko-KR" altLang="en-US"/>
              <a:t>으로 </a:t>
            </a:r>
            <a:r>
              <a:rPr lang="en-US" altLang="ko-KR"/>
              <a:t>Output</a:t>
            </a:r>
          </a:p>
          <a:p>
            <a:pPr lvl="1"/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이전까지는 </a:t>
            </a:r>
            <a:r>
              <a:rPr lang="en-US" altLang="ko-KR"/>
              <a:t>I/O</a:t>
            </a:r>
            <a:r>
              <a:rPr lang="ko-KR" altLang="en-US"/>
              <a:t>가 매우 어렵고 복잡했으나</a:t>
            </a:r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부터 비교적 </a:t>
            </a:r>
            <a:r>
              <a:rPr lang="ko-KR" altLang="en-US" err="1"/>
              <a:t>간편해졌으며</a:t>
            </a:r>
            <a:r>
              <a:rPr lang="en-US" altLang="ko-KR"/>
              <a:t>,</a:t>
            </a:r>
            <a:r>
              <a:rPr lang="ko-KR" altLang="en-US"/>
              <a:t> 코드를 분석하기도 쉬워졌습니다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 (</a:t>
            </a:r>
            <a:r>
              <a:rPr lang="ko-KR" altLang="en-US"/>
              <a:t>파일 읽기</a:t>
            </a:r>
            <a:r>
              <a:rPr lang="en-US" altLang="ko-KR"/>
              <a:t>)</a:t>
            </a:r>
          </a:p>
          <a:p>
            <a:r>
              <a:rPr lang="ko-KR" altLang="en-US"/>
              <a:t>파일을 읽기 위한 샘플 파일 하나를 생성합니다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읽어오는 방법이 비교적 단순해 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파일의 기본적인 정보 얻어오기</a:t>
            </a:r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의 </a:t>
            </a:r>
            <a:r>
              <a:rPr lang="en-US" altLang="ko-KR"/>
              <a:t>File </a:t>
            </a:r>
            <a:r>
              <a:rPr lang="ko-KR" altLang="en-US"/>
              <a:t>객체를 통해 파일의 기본적인 정보를 얻어올 수 있습니다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파일의 절대 경로</a:t>
            </a:r>
            <a:endParaRPr lang="en-US" altLang="ko-KR"/>
          </a:p>
          <a:p>
            <a:pPr lvl="1"/>
            <a:r>
              <a:rPr lang="ko-KR" altLang="en-US"/>
              <a:t>파일의 크기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2900435"/>
            <a:ext cx="87738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(Date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유틸로 알아볼 수 있게 출력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										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내에 존재하는 모든 항목의 목록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</a:t>
            </a:r>
            <a:r>
              <a:rPr lang="ko-KR" altLang="en-US" sz="4000" b="1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 객체의 정보를 이용해 파일 시스템 순회 탐색도 가능합니다</a:t>
            </a:r>
            <a:r>
              <a:rPr lang="en-US" altLang="ko-KR"/>
              <a:t>.</a:t>
            </a:r>
          </a:p>
          <a:p>
            <a:r>
              <a:rPr lang="en-US" altLang="ko-KR"/>
              <a:t>“C:\Program Files (x86)” </a:t>
            </a:r>
            <a:r>
              <a:rPr lang="ko-KR" altLang="en-US"/>
              <a:t>내부의 모든 폴더와 파일을 출력하는 코드를 작성해봅니다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printAllItems</a:t>
            </a:r>
            <a:r>
              <a:rPr lang="ko-KR" altLang="en-US"/>
              <a:t>를 호출하면 해당 폴더부터 모든 내용들을 순회하며 출력하게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쓸 때엔 확인 해야 할 항목들이 많이 있습니다</a:t>
            </a:r>
            <a:r>
              <a:rPr lang="en-US" altLang="ko-KR"/>
              <a:t>.</a:t>
            </a:r>
          </a:p>
          <a:p>
            <a:r>
              <a:rPr lang="en-US" altLang="ko-KR"/>
              <a:t>C:\java\outputs</a:t>
            </a:r>
            <a:r>
              <a:rPr lang="ko-KR" altLang="en-US"/>
              <a:t> 라는 폴더에 </a:t>
            </a:r>
            <a:r>
              <a:rPr lang="en-US" altLang="ko-KR"/>
              <a:t>java_output.txt </a:t>
            </a:r>
            <a:r>
              <a:rPr lang="ko-KR" altLang="en-US"/>
              <a:t>라는 파일을 쓰려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C:\java\outputs</a:t>
            </a:r>
            <a:r>
              <a:rPr lang="ko-KR" altLang="en-US"/>
              <a:t> 라는 파일이 존재하는지 확인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없다면 폴더를 생성해야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3. java_output.txt </a:t>
            </a:r>
            <a:r>
              <a:rPr lang="ko-KR" altLang="en-US"/>
              <a:t>파일이 존재하는지 확인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이미 있다면 새로 생성할 파일의 이름을 </a:t>
            </a:r>
            <a:r>
              <a:rPr lang="en-US" altLang="ko-KR" err="1"/>
              <a:t>java_output</a:t>
            </a:r>
            <a:r>
              <a:rPr lang="en-US" altLang="ko-KR"/>
              <a:t> (2).txt 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이 마저도 있다면 </a:t>
            </a:r>
            <a:r>
              <a:rPr lang="en-US" altLang="ko-KR" err="1"/>
              <a:t>java_output</a:t>
            </a:r>
            <a:r>
              <a:rPr lang="en-US" altLang="ko-KR"/>
              <a:t> (3).txt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6. </a:t>
            </a:r>
            <a:r>
              <a:rPr lang="ko-KR" altLang="en-US"/>
              <a:t>파일이 없을 때 까지 순번을 증가시키며 찾습니다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7. </a:t>
            </a:r>
            <a:r>
              <a:rPr lang="ko-KR" altLang="en-US"/>
              <a:t>존재하지 않는 파일 순번을 찾았다면 파일 내용을 씁니다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파일에 내용을 덧붙이려면 옵션을 부여하면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삭제하려면</a:t>
            </a:r>
            <a:r>
              <a:rPr lang="en-US" altLang="ko-KR"/>
              <a:t>, File </a:t>
            </a:r>
            <a:r>
              <a:rPr lang="ko-KR" altLang="en-US"/>
              <a:t>객체의</a:t>
            </a:r>
            <a:r>
              <a:rPr lang="en-US" altLang="ko-KR"/>
              <a:t> 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폴더를 삭제하려면</a:t>
            </a:r>
            <a:r>
              <a:rPr lang="en-US" altLang="ko-KR"/>
              <a:t>, File </a:t>
            </a:r>
            <a:r>
              <a:rPr lang="ko-KR" altLang="en-US"/>
              <a:t>객체의 </a:t>
            </a:r>
            <a:r>
              <a:rPr lang="en-US" altLang="ko-KR"/>
              <a:t>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폴더가 </a:t>
            </a:r>
            <a:r>
              <a:rPr lang="ko-KR" altLang="en-US" err="1"/>
              <a:t>비어있지</a:t>
            </a:r>
            <a:r>
              <a:rPr lang="ko-KR" altLang="en-US"/>
              <a:t> 않다면 삭제되지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데이터가 할당된 메모리 주소의 별칭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변수는 정의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값 할당 부분으로 구성됩니다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변수의 정의</a:t>
              </a:r>
              <a:endParaRPr lang="en-US" altLang="ko-KR" sz="24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아래와 같은 </a:t>
              </a:r>
              <a:r>
                <a:rPr lang="ko-KR" altLang="en-US" err="1"/>
                <a:t>포멧으로</a:t>
              </a:r>
              <a:r>
                <a:rPr lang="ko-KR" altLang="en-US"/>
                <a:t> 정의합니다</a:t>
              </a:r>
              <a:r>
                <a:rPr lang="en-US" altLang="ko-KR"/>
                <a:t>. </a:t>
              </a:r>
              <a:r>
                <a:rPr lang="en-US" altLang="ko-KR">
                  <a:solidFill>
                    <a:srgbClr val="FF0000"/>
                  </a:solidFill>
                </a:rPr>
                <a:t>(</a:t>
              </a:r>
              <a:r>
                <a:rPr lang="ko-KR" altLang="en-US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>
                  <a:highlight>
                    <a:srgbClr val="FFFF00"/>
                  </a:highlight>
                </a:rPr>
                <a:t>자료형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int</a:t>
              </a:r>
              <a:r>
                <a:rPr lang="en-US" altLang="ko-KR"/>
                <a:t> number;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 값 할당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 정의된 변수에 값을 할당할 때에 아래와 같이 합니다</a:t>
              </a:r>
              <a:r>
                <a:rPr lang="en-US" altLang="ko-KR"/>
                <a:t>.</a:t>
              </a:r>
            </a:p>
            <a:p>
              <a:r>
                <a:rPr lang="ko-KR" altLang="en-US" b="1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number</a:t>
              </a:r>
              <a:r>
                <a:rPr lang="ko-KR" altLang="en-US"/>
                <a:t> </a:t>
              </a:r>
              <a:r>
                <a:rPr lang="en-US" altLang="ko-KR"/>
                <a:t>=</a:t>
              </a:r>
              <a:r>
                <a:rPr lang="ko-KR" altLang="en-US"/>
                <a:t> </a:t>
              </a:r>
              <a:r>
                <a:rPr lang="en-US" altLang="ko-KR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변수의 정의와 할당을 동시에 할 수도 있습니다</a:t>
              </a:r>
              <a:r>
                <a:rPr lang="en-US" altLang="ko-KR"/>
                <a:t>.</a:t>
              </a:r>
            </a:p>
            <a:p>
              <a:r>
                <a:rPr lang="ko-KR" altLang="en-US">
                  <a:highlight>
                    <a:srgbClr val="FFFF00"/>
                  </a:highlight>
                </a:rPr>
                <a:t>자료형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int number = 5;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비어있지</a:t>
            </a:r>
            <a:r>
              <a:rPr lang="ko-KR" altLang="en-US"/>
              <a:t> 않은 폴더를 삭제하려면 파일을 순회 탐색하며 </a:t>
            </a:r>
            <a:br>
              <a:rPr lang="en-US" altLang="ko-KR"/>
            </a:br>
            <a:r>
              <a:rPr lang="ko-KR" altLang="en-US"/>
              <a:t>일일이 모든 파일을 삭제해주고 마지막에 폴더를 삭제해야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폴더를 삭제하는 </a:t>
            </a:r>
            <a:r>
              <a:rPr lang="en-US" altLang="ko-KR" err="1"/>
              <a:t>deleteAllItems</a:t>
            </a:r>
            <a:r>
              <a:rPr lang="ko-KR" altLang="en-US"/>
              <a:t>를 호출해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21.</a:t>
            </a:r>
            <a:r>
              <a:rPr lang="ko-KR" altLang="en-US" sz="4000" b="1">
                <a:latin typeface="+mj-ea"/>
              </a:rPr>
              <a:t> 열거형 </a:t>
            </a:r>
            <a:r>
              <a:rPr lang="en-US" altLang="ko-KR" sz="4000" b="1">
                <a:latin typeface="+mj-ea"/>
              </a:rPr>
              <a:t>(Enum) 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코드는 상수를 전달받기를 의도했지만 </a:t>
            </a:r>
            <a:r>
              <a:rPr lang="en-US" altLang="ko-KR"/>
              <a:t>type </a:t>
            </a:r>
            <a:r>
              <a:rPr lang="ko-KR" altLang="en-US"/>
              <a:t>파라미터에 상수를 전달하지 않고 </a:t>
            </a:r>
            <a:br>
              <a:rPr lang="en-US" altLang="ko-KR"/>
            </a:br>
            <a:r>
              <a:rPr lang="ko-KR" altLang="en-US"/>
              <a:t>일반 숫자를 전달할 수도 있다는 문제점을 가지고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Application </a:t>
            </a:r>
            <a:r>
              <a:rPr lang="ko-KR" altLang="en-US"/>
              <a:t>내부에서 유일한 객체로 사용할 수 있도록 하는 개발 패턴을</a:t>
            </a:r>
            <a:br>
              <a:rPr lang="en-US" altLang="ko-KR"/>
            </a:br>
            <a:r>
              <a:rPr lang="en-US" altLang="ko-KR"/>
              <a:t>Singleton Pattern </a:t>
            </a:r>
            <a:r>
              <a:rPr lang="ko-KR" altLang="en-US"/>
              <a:t>이라고 합니다</a:t>
            </a:r>
            <a:r>
              <a:rPr lang="en-US" altLang="ko-KR"/>
              <a:t>.</a:t>
            </a:r>
          </a:p>
          <a:p>
            <a:r>
              <a:rPr lang="en-US" altLang="ko-KR"/>
              <a:t>Singleton Pattern</a:t>
            </a:r>
            <a:r>
              <a:rPr lang="ko-KR" altLang="en-US"/>
              <a:t>으로 만들어진 클래스는</a:t>
            </a:r>
            <a:r>
              <a:rPr lang="en-US" altLang="ko-KR"/>
              <a:t> Application</a:t>
            </a:r>
            <a:r>
              <a:rPr lang="ko-KR" altLang="en-US"/>
              <a:t>에서 단 한번만 인스턴스 생성을 할 수 있기 때문에</a:t>
            </a:r>
            <a:r>
              <a:rPr lang="en-US" altLang="ko-KR"/>
              <a:t>, </a:t>
            </a:r>
            <a:r>
              <a:rPr lang="ko-KR" altLang="en-US"/>
              <a:t>처음 만들어진 인스턴스를 변경하지 않고 계속 사용할 수 있도록 합니다</a:t>
            </a:r>
            <a:r>
              <a:rPr lang="en-US" altLang="ko-KR"/>
              <a:t>.</a:t>
            </a:r>
          </a:p>
          <a:p>
            <a:r>
              <a:rPr lang="en-US" altLang="ko-KR"/>
              <a:t>Enum</a:t>
            </a:r>
            <a:r>
              <a:rPr lang="ko-KR" altLang="en-US"/>
              <a:t>은 </a:t>
            </a:r>
            <a:r>
              <a:rPr lang="en-US" altLang="ko-KR"/>
              <a:t>Java</a:t>
            </a:r>
            <a:r>
              <a:rPr lang="ko-KR" altLang="en-US"/>
              <a:t>에서 가장 완벽한 </a:t>
            </a:r>
            <a:r>
              <a:rPr lang="en-US" altLang="ko-KR"/>
              <a:t>Singleton Instance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인스턴스 생성을 할 필요없이 한번 정의하는 것으로 유일한 값으로 사용할 수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상수를 파라미터로 받고자 할 경우 </a:t>
            </a:r>
            <a:r>
              <a:rPr lang="en-US" altLang="ko-KR"/>
              <a:t>Enum</a:t>
            </a:r>
            <a:r>
              <a:rPr lang="ko-KR" altLang="en-US"/>
              <a:t>을 사용하는 것이 가장 좋은 방법입니다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Enum</a:t>
            </a:r>
            <a:r>
              <a:rPr lang="ko-KR" altLang="en-US"/>
              <a:t>은 값을 가질 수도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선언과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 / </a:t>
            </a:r>
            <a:r>
              <a:rPr lang="en-US" altLang="ko-KR" sz="4000" b="1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에서는 날짜와 시간을 처리할 수 있는 </a:t>
            </a:r>
            <a:r>
              <a:rPr lang="en-US" altLang="ko-KR"/>
              <a:t>3</a:t>
            </a:r>
            <a:r>
              <a:rPr lang="ko-KR" altLang="en-US"/>
              <a:t>가지 클래스를 제공합니다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Date</a:t>
            </a:r>
          </a:p>
          <a:p>
            <a:pPr lvl="1"/>
            <a:r>
              <a:rPr lang="en-US" altLang="ko-KR"/>
              <a:t>2. Calendar</a:t>
            </a:r>
          </a:p>
          <a:p>
            <a:pPr lvl="1"/>
            <a:r>
              <a:rPr lang="en-US" altLang="ko-KR"/>
              <a:t>3. </a:t>
            </a:r>
            <a:r>
              <a:rPr lang="en-US" altLang="ko-KR" err="1"/>
              <a:t>LocalDateTime</a:t>
            </a:r>
            <a:r>
              <a:rPr lang="en-US" altLang="ko-KR"/>
              <a:t> (Java 1.8</a:t>
            </a:r>
            <a:r>
              <a:rPr lang="ko-KR" altLang="en-US"/>
              <a:t>에서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 </a:t>
            </a:r>
            <a:r>
              <a:rPr lang="ko-KR" altLang="en-US"/>
              <a:t>이전까지 </a:t>
            </a:r>
            <a:r>
              <a:rPr lang="en-US" altLang="ko-KR"/>
              <a:t>Calendar</a:t>
            </a:r>
            <a:r>
              <a:rPr lang="ko-KR" altLang="en-US"/>
              <a:t>가 많이 사용되었지만</a:t>
            </a:r>
            <a:r>
              <a:rPr lang="en-US" altLang="ko-KR"/>
              <a:t>, Java</a:t>
            </a:r>
            <a:r>
              <a:rPr lang="ko-KR" altLang="en-US"/>
              <a:t> 버전이 </a:t>
            </a:r>
            <a:br>
              <a:rPr lang="en-US" altLang="ko-KR"/>
            </a:br>
            <a:r>
              <a:rPr lang="ko-KR" altLang="en-US"/>
              <a:t>꾸준히 릴리즈 됨에 따라 많은 메소드들이 </a:t>
            </a:r>
            <a:r>
              <a:rPr lang="en-US" altLang="ko-KR"/>
              <a:t>Deprecated</a:t>
            </a:r>
            <a:r>
              <a:rPr lang="en-US" altLang="ko-KR" sz="1400"/>
              <a:t>(</a:t>
            </a:r>
            <a:r>
              <a:rPr lang="ko-KR" altLang="en-US" sz="1400"/>
              <a:t>권장하지 않음</a:t>
            </a:r>
            <a:r>
              <a:rPr lang="en-US" altLang="ko-KR" sz="1400"/>
              <a:t>)</a:t>
            </a:r>
            <a:r>
              <a:rPr lang="ko-KR" altLang="en-US"/>
              <a:t>되어 </a:t>
            </a:r>
            <a:br>
              <a:rPr lang="en-US" altLang="ko-KR"/>
            </a:br>
            <a:r>
              <a:rPr lang="ko-KR" altLang="en-US"/>
              <a:t>이제는 사용을 권장하지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Java 1.8 </a:t>
            </a:r>
            <a:r>
              <a:rPr lang="ko-KR" altLang="en-US"/>
              <a:t>이전의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/>
              <a:t>Calendar</a:t>
            </a:r>
            <a:r>
              <a:rPr lang="ko-KR" altLang="en-US"/>
              <a:t>를 사용하고 </a:t>
            </a:r>
            <a:br>
              <a:rPr lang="en-US" altLang="ko-KR"/>
            </a:br>
            <a:r>
              <a:rPr lang="en-US" altLang="ko-KR"/>
              <a:t>Java 1.8 </a:t>
            </a:r>
            <a:r>
              <a:rPr lang="ko-KR" altLang="en-US"/>
              <a:t>이후의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 err="1"/>
              <a:t>LocalDateTime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/>
              <a:t>Calendar / </a:t>
            </a:r>
            <a:r>
              <a:rPr lang="en-US" altLang="ko-KR" err="1"/>
              <a:t>LocalDateTime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연월일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시분초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조회하기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8500"/>
            <a:ext cx="859971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연월일만 문자열로 가져오기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포멧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지정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포멧에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맞춰 변경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날짜를 변경해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39533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</a:t>
            </a:r>
            <a:r>
              <a:rPr lang="en-US" altLang="ko-KR" sz="4000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이후에 </a:t>
            </a:r>
            <a:r>
              <a:rPr lang="en-US" altLang="ko-KR"/>
              <a:t>Calendar</a:t>
            </a:r>
            <a:r>
              <a:rPr lang="ko-KR" altLang="en-US"/>
              <a:t>를 대체하기 위해 </a:t>
            </a:r>
            <a:br>
              <a:rPr lang="en-US" altLang="ko-KR"/>
            </a:b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날짜시간을 처리할 수 있는  클래스 </a:t>
            </a:r>
            <a:r>
              <a:rPr lang="en-US" altLang="ko-KR"/>
              <a:t>3</a:t>
            </a:r>
            <a:r>
              <a:rPr lang="ko-KR" altLang="en-US"/>
              <a:t>개가 추가되었습니다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코드에 대한 표현 방법을 확인합니다</a:t>
            </a:r>
            <a:r>
              <a:rPr lang="en-US" altLang="ko-KR"/>
              <a:t>. ( 1 / 3 )</a:t>
            </a:r>
          </a:p>
          <a:p>
            <a:r>
              <a:rPr lang="ko-KR" altLang="en-US"/>
              <a:t>날짜 조회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( 2 / 3 )</a:t>
            </a:r>
          </a:p>
          <a:p>
            <a:r>
              <a:rPr lang="ko-KR" altLang="en-US"/>
              <a:t>시간 조회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( 3 / 3 )</a:t>
            </a:r>
          </a:p>
          <a:p>
            <a:r>
              <a:rPr lang="ko-KR" altLang="en-US"/>
              <a:t>날짜와 시간 조회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LocalDateTime</a:t>
            </a:r>
            <a:r>
              <a:rPr lang="ko-KR" altLang="en-US"/>
              <a:t>를 이용해 날짜를 변경해 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LocalDateTime</a:t>
            </a:r>
            <a:r>
              <a:rPr lang="ko-KR" altLang="en-US"/>
              <a:t>를 이용해 날짜를 변경해 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LocalDateTime</a:t>
            </a:r>
            <a:r>
              <a:rPr lang="ko-KR" altLang="en-US"/>
              <a:t>를 이용해 날짜를 변경해 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부터는 날짜와 날짜사이의 차이도 구할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</a:t>
            </a:r>
            <a:r>
              <a:rPr lang="en-US" altLang="ko-KR">
                <a:latin typeface="+mj-ea"/>
              </a:rPr>
              <a:t>Functional</a:t>
            </a:r>
            <a:r>
              <a:rPr lang="en-US" altLang="ko-KR" b="1">
                <a:latin typeface="+mj-ea"/>
              </a:rPr>
              <a:t> Programming 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Lambda Expression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Filtering &amp; Slicing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Mapping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Find &amp; Matching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Reducing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Primitive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Generate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Collectors</a:t>
            </a: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965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Lambda Expression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0366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</a:t>
            </a:r>
            <a:r>
              <a:rPr lang="en-US" altLang="ko-KR"/>
              <a:t>(Lambda)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람다 미적분학 학계에서 개발할 시스템에서 유래함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메소드에게 전달할 수 있는 익명 클래스를 함수로 단순화 시킨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람다의 특징</a:t>
            </a:r>
            <a:endParaRPr lang="en-US" altLang="ko-KR"/>
          </a:p>
          <a:p>
            <a:pPr lvl="1"/>
            <a:r>
              <a:rPr lang="ko-KR" altLang="en-US"/>
              <a:t>익명</a:t>
            </a:r>
            <a:endParaRPr lang="en-US" altLang="ko-KR"/>
          </a:p>
          <a:p>
            <a:pPr lvl="2"/>
            <a:r>
              <a:rPr lang="ko-KR" altLang="en-US"/>
              <a:t>보통의 메소드와 달리 이름이 없다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특정 클래스에 종속되지 않아 함수라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전달</a:t>
            </a:r>
            <a:endParaRPr lang="en-US" altLang="ko-KR"/>
          </a:p>
          <a:p>
            <a:pPr lvl="2"/>
            <a:r>
              <a:rPr lang="ko-KR" altLang="en-US"/>
              <a:t>람다 표현식을 메서드의 인자로 전달하거나 변수로 저장할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간결성</a:t>
            </a:r>
            <a:endParaRPr lang="en-US" altLang="ko-KR"/>
          </a:p>
          <a:p>
            <a:pPr lvl="2"/>
            <a:r>
              <a:rPr lang="ko-KR" altLang="en-US"/>
              <a:t>익명 클래스처럼 자질구레한 코드를 구현할 필요가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408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적용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ACEB1-7CE3-3866-0A59-D315315B62E7}"/>
              </a:ext>
            </a:extLst>
          </p:cNvPr>
          <p:cNvSpPr/>
          <p:nvPr/>
        </p:nvSpPr>
        <p:spPr>
          <a:xfrm>
            <a:off x="838200" y="198093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>
                <a:solidFill>
                  <a:srgbClr val="6A3E3E"/>
                </a:solidFill>
                <a:latin typeface="Consolas" panose="020B0609020204030204" pitchFamily="49" charset="0"/>
              </a:rPr>
              <a:t>employees</a:t>
            </a:r>
            <a:r>
              <a:rPr lang="en-US" altLang="ko-KR" sz="1200" b="0" err="1">
                <a:solidFill>
                  <a:srgbClr val="000000"/>
                </a:solidFill>
                <a:latin typeface="Consolas" panose="020B0609020204030204" pitchFamily="49" charset="0"/>
              </a:rPr>
              <a:t>.sort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Comparator&lt;Employees&gt;(){</a:t>
            </a:r>
          </a:p>
          <a:p>
            <a:pPr algn="l"/>
            <a:r>
              <a:rPr lang="en-US" altLang="ko-KR" sz="1200" b="0">
                <a:solidFill>
                  <a:srgbClr val="646464"/>
                </a:solidFill>
                <a:latin typeface="Consolas" panose="020B0609020204030204" pitchFamily="49" charset="0"/>
              </a:rPr>
              <a:t>  @Override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compare(Employees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, 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 -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.getEmployeeId();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} );</a:t>
            </a:r>
            <a:endParaRPr lang="ko-KR" altLang="en-US" sz="1200" b="0"/>
          </a:p>
        </p:txBody>
      </p:sp>
      <p:sp>
        <p:nvSpPr>
          <p:cNvPr id="6" name="자유형 10">
            <a:extLst>
              <a:ext uri="{FF2B5EF4-FFF2-40B4-BE49-F238E27FC236}">
                <a16:creationId xmlns:a16="http://schemas.microsoft.com/office/drawing/2014/main" id="{88C68F17-0776-741B-29E3-8B86CE8799B8}"/>
              </a:ext>
            </a:extLst>
          </p:cNvPr>
          <p:cNvSpPr/>
          <p:nvPr/>
        </p:nvSpPr>
        <p:spPr>
          <a:xfrm>
            <a:off x="914400" y="1981200"/>
            <a:ext cx="4724400" cy="1210754"/>
          </a:xfrm>
          <a:custGeom>
            <a:avLst/>
            <a:gdLst>
              <a:gd name="connsiteX0" fmla="*/ 1295400 w 4724400"/>
              <a:gd name="connsiteY0" fmla="*/ 0 h 1210754"/>
              <a:gd name="connsiteX1" fmla="*/ 4724400 w 4724400"/>
              <a:gd name="connsiteY1" fmla="*/ 0 h 1210754"/>
              <a:gd name="connsiteX2" fmla="*/ 4724400 w 4724400"/>
              <a:gd name="connsiteY2" fmla="*/ 245224 h 1210754"/>
              <a:gd name="connsiteX3" fmla="*/ 4724400 w 4724400"/>
              <a:gd name="connsiteY3" fmla="*/ 304800 h 1210754"/>
              <a:gd name="connsiteX4" fmla="*/ 4724400 w 4724400"/>
              <a:gd name="connsiteY4" fmla="*/ 990600 h 1210754"/>
              <a:gd name="connsiteX5" fmla="*/ 152400 w 4724400"/>
              <a:gd name="connsiteY5" fmla="*/ 990600 h 1210754"/>
              <a:gd name="connsiteX6" fmla="*/ 152400 w 4724400"/>
              <a:gd name="connsiteY6" fmla="*/ 1210754 h 1210754"/>
              <a:gd name="connsiteX7" fmla="*/ 0 w 4724400"/>
              <a:gd name="connsiteY7" fmla="*/ 1210754 h 1210754"/>
              <a:gd name="connsiteX8" fmla="*/ 0 w 4724400"/>
              <a:gd name="connsiteY8" fmla="*/ 905954 h 1210754"/>
              <a:gd name="connsiteX9" fmla="*/ 0 w 4724400"/>
              <a:gd name="connsiteY9" fmla="*/ 905954 h 1210754"/>
              <a:gd name="connsiteX10" fmla="*/ 0 w 4724400"/>
              <a:gd name="connsiteY10" fmla="*/ 245224 h 1210754"/>
              <a:gd name="connsiteX11" fmla="*/ 1295400 w 4724400"/>
              <a:gd name="connsiteY11" fmla="*/ 245224 h 121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4400" h="1210754">
                <a:moveTo>
                  <a:pt x="1295400" y="0"/>
                </a:moveTo>
                <a:lnTo>
                  <a:pt x="4724400" y="0"/>
                </a:lnTo>
                <a:lnTo>
                  <a:pt x="4724400" y="245224"/>
                </a:lnTo>
                <a:lnTo>
                  <a:pt x="4724400" y="304800"/>
                </a:lnTo>
                <a:lnTo>
                  <a:pt x="4724400" y="990600"/>
                </a:lnTo>
                <a:lnTo>
                  <a:pt x="152400" y="990600"/>
                </a:lnTo>
                <a:lnTo>
                  <a:pt x="152400" y="1210754"/>
                </a:lnTo>
                <a:lnTo>
                  <a:pt x="0" y="1210754"/>
                </a:lnTo>
                <a:lnTo>
                  <a:pt x="0" y="905954"/>
                </a:lnTo>
                <a:lnTo>
                  <a:pt x="0" y="905954"/>
                </a:lnTo>
                <a:lnTo>
                  <a:pt x="0" y="245224"/>
                </a:lnTo>
                <a:lnTo>
                  <a:pt x="1295400" y="245224"/>
                </a:lnTo>
                <a:close/>
              </a:path>
            </a:pathLst>
          </a:cu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1BA5D-8B3F-03B8-8ECD-6CBCD5582601}"/>
              </a:ext>
            </a:extLst>
          </p:cNvPr>
          <p:cNvSpPr/>
          <p:nvPr/>
        </p:nvSpPr>
        <p:spPr>
          <a:xfrm>
            <a:off x="852996" y="3668601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/>
              <a:t>employees.sort</a:t>
            </a:r>
            <a:r>
              <a:rPr lang="en-US" altLang="ko-KR" sz="1200" b="0"/>
              <a:t>( (emp1, emp2) -&gt; emp2.getEmployeeId() - emp1.getEmployeeId() );</a:t>
            </a:r>
            <a:endParaRPr lang="ko-KR" altLang="en-US" sz="12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690A9-5B09-6793-D693-0C404383C0AE}"/>
              </a:ext>
            </a:extLst>
          </p:cNvPr>
          <p:cNvSpPr/>
          <p:nvPr/>
        </p:nvSpPr>
        <p:spPr>
          <a:xfrm>
            <a:off x="1957897" y="3679295"/>
            <a:ext cx="4042854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13">
            <a:extLst>
              <a:ext uri="{FF2B5EF4-FFF2-40B4-BE49-F238E27FC236}">
                <a16:creationId xmlns:a16="http://schemas.microsoft.com/office/drawing/2014/main" id="{F2795CCF-6DAF-8297-DEE6-25B7F8E4536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3288447" y="2988417"/>
            <a:ext cx="717131" cy="664624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F4DC2-A60A-209E-66F7-121DB20CCE59}"/>
              </a:ext>
            </a:extLst>
          </p:cNvPr>
          <p:cNvSpPr/>
          <p:nvPr/>
        </p:nvSpPr>
        <p:spPr>
          <a:xfrm>
            <a:off x="2971800" y="2428764"/>
            <a:ext cx="685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51373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구성</a:t>
            </a:r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/>
              <a:t>람다 파라미터</a:t>
            </a:r>
            <a:endParaRPr lang="en-US" altLang="ko-KR"/>
          </a:p>
          <a:p>
            <a:pPr lvl="2"/>
            <a:r>
              <a:rPr lang="en-US" altLang="ko-KR" err="1"/>
              <a:t>Compartor</a:t>
            </a:r>
            <a:r>
              <a:rPr lang="ko-KR" altLang="en-US"/>
              <a:t>의 </a:t>
            </a:r>
            <a:r>
              <a:rPr lang="en-US" altLang="ko-KR"/>
              <a:t>compare </a:t>
            </a:r>
            <a:r>
              <a:rPr lang="ko-KR" altLang="en-US"/>
              <a:t>메소드의 파라미터 </a:t>
            </a:r>
            <a:r>
              <a:rPr lang="en-US" altLang="ko-KR"/>
              <a:t>(</a:t>
            </a:r>
            <a:r>
              <a:rPr lang="ko-KR" altLang="en-US"/>
              <a:t>두 명의 사원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화살표 </a:t>
            </a:r>
            <a:r>
              <a:rPr lang="en-US" altLang="ko-KR"/>
              <a:t>( -&gt; )</a:t>
            </a:r>
          </a:p>
          <a:p>
            <a:pPr lvl="2"/>
            <a:r>
              <a:rPr lang="ko-KR" altLang="en-US"/>
              <a:t>람다의 파라미터 리스트와 바디를 구분함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람다 바디</a:t>
            </a:r>
            <a:endParaRPr lang="en-US" altLang="ko-KR"/>
          </a:p>
          <a:p>
            <a:pPr lvl="2"/>
            <a:r>
              <a:rPr lang="ko-KR" altLang="en-US"/>
              <a:t>두 명의 사원 번호를 구분함</a:t>
            </a:r>
            <a:r>
              <a:rPr lang="en-US" altLang="ko-KR"/>
              <a:t>. </a:t>
            </a:r>
            <a:r>
              <a:rPr lang="ko-KR" altLang="en-US"/>
              <a:t>람다의 </a:t>
            </a:r>
            <a:r>
              <a:rPr lang="ko-KR" altLang="en-US" err="1"/>
              <a:t>반환값에</a:t>
            </a:r>
            <a:r>
              <a:rPr lang="ko-KR" altLang="en-US"/>
              <a:t> 해당하는 표현식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F6AF7-D7AA-78D8-3FA4-CB7F24731368}"/>
              </a:ext>
            </a:extLst>
          </p:cNvPr>
          <p:cNvSpPr/>
          <p:nvPr/>
        </p:nvSpPr>
        <p:spPr>
          <a:xfrm>
            <a:off x="1600200" y="2286000"/>
            <a:ext cx="57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(emp1, emp2) -&gt; emp2.getEmployeeId() - emp1.getEmployeeId();</a:t>
            </a:r>
            <a:endParaRPr lang="ko-KR" altLang="en-US" sz="1600" b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8ED631E-F30B-C529-8B71-A812F0E445B2}"/>
              </a:ext>
            </a:extLst>
          </p:cNvPr>
          <p:cNvSpPr/>
          <p:nvPr/>
        </p:nvSpPr>
        <p:spPr>
          <a:xfrm rot="-5400000">
            <a:off x="2101784" y="2144272"/>
            <a:ext cx="224910" cy="1062361"/>
          </a:xfrm>
          <a:prstGeom prst="leftBrace">
            <a:avLst>
              <a:gd name="adj1" fmla="val 45062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12C5FD34-04BD-2B62-5EBD-9C84055304F0}"/>
              </a:ext>
            </a:extLst>
          </p:cNvPr>
          <p:cNvSpPr/>
          <p:nvPr/>
        </p:nvSpPr>
        <p:spPr>
          <a:xfrm rot="-5400000">
            <a:off x="5045057" y="653375"/>
            <a:ext cx="207247" cy="4032683"/>
          </a:xfrm>
          <a:prstGeom prst="leftBrace">
            <a:avLst>
              <a:gd name="adj1" fmla="val 11611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C1B6-9681-F47C-ABF5-640857CA5F29}"/>
              </a:ext>
            </a:extLst>
          </p:cNvPr>
          <p:cNvSpPr txBox="1"/>
          <p:nvPr/>
        </p:nvSpPr>
        <p:spPr>
          <a:xfrm>
            <a:off x="1653589" y="28595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</a:t>
            </a:r>
            <a:r>
              <a:rPr lang="ko-KR" altLang="en-US" sz="1200" b="0" err="1">
                <a:latin typeface="+mj-ea"/>
                <a:ea typeface="+mj-ea"/>
              </a:rPr>
              <a:t>파라미터</a:t>
            </a:r>
            <a:endParaRPr lang="ko-KR" altLang="en-US" sz="1200" b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C03C9-22F2-4FDE-F834-68A18717BDCE}"/>
              </a:ext>
            </a:extLst>
          </p:cNvPr>
          <p:cNvSpPr txBox="1"/>
          <p:nvPr/>
        </p:nvSpPr>
        <p:spPr>
          <a:xfrm>
            <a:off x="4680259" y="285955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바디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81E81015-DBE6-8947-80FA-D8EE4FD6AED9}"/>
              </a:ext>
            </a:extLst>
          </p:cNvPr>
          <p:cNvSpPr/>
          <p:nvPr/>
        </p:nvSpPr>
        <p:spPr>
          <a:xfrm rot="5400000">
            <a:off x="2845520" y="2153223"/>
            <a:ext cx="254775" cy="213805"/>
          </a:xfrm>
          <a:prstGeom prst="leftBrace">
            <a:avLst>
              <a:gd name="adj1" fmla="val 7974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BFB40-F9AE-25BC-E985-E85DA0F6F43C}"/>
              </a:ext>
            </a:extLst>
          </p:cNvPr>
          <p:cNvSpPr txBox="1"/>
          <p:nvPr/>
        </p:nvSpPr>
        <p:spPr>
          <a:xfrm>
            <a:off x="2649741" y="18570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화살표</a:t>
            </a:r>
          </a:p>
        </p:txBody>
      </p:sp>
    </p:spTree>
    <p:extLst>
      <p:ext uri="{BB962C8B-B14F-4D97-AF65-F5344CB8AC3E}">
        <p14:creationId xmlns:p14="http://schemas.microsoft.com/office/powerpoint/2010/main" val="245827042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Functional Java</a:t>
            </a:r>
            <a:r>
              <a:rPr lang="ko-KR" altLang="en-US"/>
              <a:t>에서 유효한 다섯가지 람다 표현식</a:t>
            </a:r>
            <a:endParaRPr lang="en-US" altLang="ko-KR"/>
          </a:p>
          <a:p>
            <a:pPr lvl="1"/>
            <a:r>
              <a:rPr lang="en-US" altLang="ko-KR"/>
              <a:t>String </a:t>
            </a:r>
            <a:r>
              <a:rPr lang="ko-KR" altLang="en-US"/>
              <a:t>파라미터 하나를 가지며 </a:t>
            </a:r>
            <a:r>
              <a:rPr lang="en-US" altLang="ko-KR"/>
              <a:t>int</a:t>
            </a:r>
            <a:r>
              <a:rPr lang="ko-KR" altLang="en-US" err="1"/>
              <a:t>를</a:t>
            </a:r>
            <a:r>
              <a:rPr lang="ko-KR" altLang="en-US"/>
              <a:t> 반환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람다표현식에는 </a:t>
            </a:r>
            <a:r>
              <a:rPr lang="en-US" altLang="ko-KR"/>
              <a:t>return </a:t>
            </a:r>
            <a:r>
              <a:rPr lang="ko-KR" altLang="en-US"/>
              <a:t>이 함축되어 있으므로 명시적으로 사용하지 않아도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 </a:t>
            </a:r>
            <a:r>
              <a:rPr lang="ko-KR" altLang="en-US"/>
              <a:t>형식의 파라미터 하나를 가지며 </a:t>
            </a:r>
            <a:r>
              <a:rPr lang="en-US" altLang="ko-KR"/>
              <a:t>boolean</a:t>
            </a:r>
            <a:r>
              <a:rPr lang="ko-KR" altLang="en-US"/>
              <a:t>을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int </a:t>
            </a:r>
            <a:r>
              <a:rPr lang="ko-KR" altLang="en-US"/>
              <a:t>형식의 파라미터 두개를 가지며 리턴 값이 없다</a:t>
            </a:r>
            <a:r>
              <a:rPr lang="en-US" altLang="ko-KR"/>
              <a:t>(void </a:t>
            </a:r>
            <a:r>
              <a:rPr lang="ko-KR" altLang="en-US"/>
              <a:t>리턴</a:t>
            </a:r>
            <a:r>
              <a:rPr lang="en-US" altLang="ko-KR"/>
              <a:t>).</a:t>
            </a:r>
            <a:br>
              <a:rPr lang="en-US" altLang="ko-KR"/>
            </a:br>
            <a:r>
              <a:rPr lang="ko-KR" altLang="en-US"/>
              <a:t>람다 표현식을 여러 행의 문장을 포함할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파라미터가 없으며 </a:t>
            </a:r>
            <a:r>
              <a:rPr lang="en-US" altLang="ko-KR"/>
              <a:t>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</a:t>
            </a:r>
            <a:r>
              <a:rPr lang="ko-KR" altLang="en-US"/>
              <a:t> 형식의 파라미터 두개를 가지며</a:t>
            </a:r>
            <a:r>
              <a:rPr lang="en-US" altLang="ko-KR"/>
              <a:t>, 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EB641-D010-78C3-D35A-A8D495C06819}"/>
              </a:ext>
            </a:extLst>
          </p:cNvPr>
          <p:cNvSpPr/>
          <p:nvPr/>
        </p:nvSpPr>
        <p:spPr>
          <a:xfrm>
            <a:off x="971550" y="2174679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(String s)</a:t>
            </a:r>
            <a:r>
              <a:rPr lang="en-US" altLang="ko-KR" sz="1400" b="0"/>
              <a:t> -&gt; </a:t>
            </a:r>
            <a:r>
              <a:rPr lang="en-US" altLang="ko-KR" sz="1400" b="0" err="1"/>
              <a:t>s.length</a:t>
            </a:r>
            <a:r>
              <a:rPr lang="en-US" altLang="ko-KR" sz="1400" b="0"/>
              <a:t>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3312-46EE-19E1-7DBE-671745F920DD}"/>
              </a:ext>
            </a:extLst>
          </p:cNvPr>
          <p:cNvSpPr/>
          <p:nvPr/>
        </p:nvSpPr>
        <p:spPr>
          <a:xfrm>
            <a:off x="971550" y="3062537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</a:t>
            </a:r>
            <a:r>
              <a:rPr lang="en-US" altLang="ko-KR" sz="1400" b="0" err="1">
                <a:ea typeface="+mj-ea"/>
              </a:rPr>
              <a:t>emp</a:t>
            </a:r>
            <a:r>
              <a:rPr lang="en-US" altLang="ko-KR" sz="1400" b="0">
                <a:ea typeface="+mj-ea"/>
              </a:rPr>
              <a:t>)</a:t>
            </a:r>
            <a:r>
              <a:rPr lang="en-US" altLang="ko-KR" sz="1400" b="0"/>
              <a:t> -&gt; </a:t>
            </a:r>
            <a:r>
              <a:rPr lang="en-US" altLang="ko-KR" sz="1400" b="0" err="1"/>
              <a:t>emp.getSalary</a:t>
            </a:r>
            <a:r>
              <a:rPr lang="en-US" altLang="ko-KR" sz="1400" b="0"/>
              <a:t>() &gt; 5000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E13F0-0F85-6589-3392-2FDE3DCDD3C4}"/>
              </a:ext>
            </a:extLst>
          </p:cNvPr>
          <p:cNvSpPr/>
          <p:nvPr/>
        </p:nvSpPr>
        <p:spPr>
          <a:xfrm>
            <a:off x="971550" y="4217415"/>
            <a:ext cx="577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(int x, int y)</a:t>
            </a:r>
            <a:r>
              <a:rPr lang="en-US" altLang="ko-KR" sz="1400" b="0"/>
              <a:t> -&gt; {</a:t>
            </a:r>
          </a:p>
          <a:p>
            <a:pPr algn="l"/>
            <a:r>
              <a:rPr lang="en-US" altLang="ko-KR" sz="1400" b="0"/>
              <a:t>    System.out.println(“Result : ”);</a:t>
            </a:r>
          </a:p>
          <a:p>
            <a:pPr algn="l"/>
            <a:r>
              <a:rPr lang="en-US" altLang="ko-KR" sz="1400" b="0"/>
              <a:t>    System.out.println(x + y);</a:t>
            </a:r>
          </a:p>
          <a:p>
            <a:pPr algn="l"/>
            <a:r>
              <a:rPr lang="en-US" altLang="ko-KR" sz="1400" b="0"/>
              <a:t>}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C954-98B9-175D-05B5-C09FF1079AC1}"/>
              </a:ext>
            </a:extLst>
          </p:cNvPr>
          <p:cNvSpPr/>
          <p:nvPr/>
        </p:nvSpPr>
        <p:spPr>
          <a:xfrm>
            <a:off x="971550" y="5519336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() -&gt; 42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42526-0816-0485-A220-D6544ABB2163}"/>
              </a:ext>
            </a:extLst>
          </p:cNvPr>
          <p:cNvSpPr/>
          <p:nvPr/>
        </p:nvSpPr>
        <p:spPr>
          <a:xfrm>
            <a:off x="971550" y="6404778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emp1, Employees emp2) -&gt; emp1.getSalary() – emp2.getSalary()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65A27-A44C-EAB9-5E96-0F3DE22308B4}"/>
              </a:ext>
            </a:extLst>
          </p:cNvPr>
          <p:cNvSpPr txBox="1"/>
          <p:nvPr/>
        </p:nvSpPr>
        <p:spPr>
          <a:xfrm rot="20870270">
            <a:off x="4285444" y="445218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{} 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중괄호가 있는 람다 표현식에서 리턴이 필요한 경우</a:t>
            </a:r>
            <a:endParaRPr lang="en-US" altLang="ko-KR" sz="140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return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을 명시적으로 작성해야 한다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367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각 메모리 주소에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별칭 부여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함수형 인터페이스</a:t>
            </a:r>
            <a:endParaRPr lang="en-US" altLang="ko-KR"/>
          </a:p>
          <a:p>
            <a:pPr lvl="1"/>
            <a:r>
              <a:rPr lang="ko-KR" altLang="en-US"/>
              <a:t>람다는 함수형 인터페이스를 파라미터로 받는 메소드에게만 사용할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함수형 인터페이스는 </a:t>
            </a:r>
            <a:r>
              <a:rPr lang="ko-KR" altLang="en-US">
                <a:solidFill>
                  <a:srgbClr val="FF0000"/>
                </a:solidFill>
              </a:rPr>
              <a:t>오직 하나의 </a:t>
            </a:r>
            <a:r>
              <a:rPr lang="ko-KR" altLang="en-US" err="1">
                <a:solidFill>
                  <a:srgbClr val="FF0000"/>
                </a:solidFill>
              </a:rPr>
              <a:t>추상메소드만</a:t>
            </a:r>
            <a:r>
              <a:rPr lang="ko-KR" altLang="en-US">
                <a:solidFill>
                  <a:srgbClr val="FF0000"/>
                </a:solidFill>
              </a:rPr>
              <a:t> 지정되어 있는 인터페이스</a:t>
            </a:r>
            <a:r>
              <a:rPr lang="ko-KR" altLang="en-US"/>
              <a:t>를 말한다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Comparator </a:t>
            </a:r>
            <a:r>
              <a:rPr lang="ko-KR" altLang="en-US"/>
              <a:t>인터페이스의 </a:t>
            </a:r>
            <a:r>
              <a:rPr lang="ko-KR" altLang="en-US" err="1"/>
              <a:t>추상메소드는</a:t>
            </a:r>
            <a:r>
              <a:rPr lang="ko-KR" altLang="en-US"/>
              <a:t> </a:t>
            </a:r>
            <a:r>
              <a:rPr lang="en-US" altLang="ko-KR"/>
              <a:t>int compare(T o1, T 02); </a:t>
            </a:r>
            <a:r>
              <a:rPr lang="ko-KR" altLang="en-US"/>
              <a:t>하나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함수형 인터페이스의 종류</a:t>
            </a:r>
            <a:endParaRPr lang="en-US" altLang="ko-KR"/>
          </a:p>
          <a:p>
            <a:pPr lvl="1"/>
            <a:r>
              <a:rPr lang="en-US" altLang="ko-KR"/>
              <a:t>Predicate&lt;T&gt; : </a:t>
            </a:r>
            <a:r>
              <a:rPr lang="ko-KR" altLang="en-US"/>
              <a:t>파라미터 하나를 전달받아</a:t>
            </a:r>
            <a:r>
              <a:rPr lang="en-US" altLang="ko-KR"/>
              <a:t>, 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BiPredicate</a:t>
            </a:r>
            <a:r>
              <a:rPr lang="en-US" altLang="ko-KR"/>
              <a:t>&lt;L, R&gt; : </a:t>
            </a:r>
            <a:r>
              <a:rPr lang="ko-KR" altLang="en-US"/>
              <a:t>파라미터 </a:t>
            </a:r>
            <a:r>
              <a:rPr lang="en-US" altLang="ko-KR"/>
              <a:t>L</a:t>
            </a:r>
            <a:r>
              <a:rPr lang="ko-KR" altLang="en-US"/>
              <a:t>과 </a:t>
            </a:r>
            <a:r>
              <a:rPr lang="en-US" altLang="ko-KR"/>
              <a:t>R</a:t>
            </a:r>
            <a:r>
              <a:rPr lang="ko-KR" altLang="en-US"/>
              <a:t>을 전달받아 </a:t>
            </a:r>
            <a:r>
              <a:rPr lang="en-US" altLang="ko-KR"/>
              <a:t>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Consumer&lt;T&gt; : </a:t>
            </a:r>
            <a:r>
              <a:rPr lang="ko-KR" altLang="en-US"/>
              <a:t>파라미터 하나를 전달받아</a:t>
            </a:r>
            <a:r>
              <a:rPr lang="en-US" altLang="ko-KR"/>
              <a:t>, void</a:t>
            </a:r>
            <a:r>
              <a:rPr lang="ko-KR" altLang="en-US"/>
              <a:t>를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BiConsumer</a:t>
            </a:r>
            <a:r>
              <a:rPr lang="en-US" altLang="ko-KR"/>
              <a:t>&lt;T, U&gt;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 </a:t>
            </a:r>
            <a:r>
              <a:rPr lang="en-US" altLang="ko-KR"/>
              <a:t>U</a:t>
            </a:r>
            <a:r>
              <a:rPr lang="ko-KR" altLang="en-US"/>
              <a:t>를 전달받아 </a:t>
            </a:r>
            <a:r>
              <a:rPr lang="en-US" altLang="ko-KR"/>
              <a:t>void</a:t>
            </a:r>
            <a:r>
              <a:rPr lang="ko-KR" altLang="en-US"/>
              <a:t>를 반환하는 함수형 인터페이스</a:t>
            </a:r>
            <a:br>
              <a:rPr lang="en-US" altLang="ko-KR"/>
            </a:br>
            <a:endParaRPr lang="en-US" altLang="ko-KR"/>
          </a:p>
          <a:p>
            <a:pPr lvl="1"/>
            <a:r>
              <a:rPr lang="en-US" altLang="ko-KR"/>
              <a:t>Function&lt;T,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BiFunction</a:t>
            </a:r>
            <a:r>
              <a:rPr lang="en-US" altLang="ko-KR"/>
              <a:t>&lt;T, U,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</a:t>
            </a:r>
            <a:r>
              <a:rPr lang="en-US" altLang="ko-KR"/>
              <a:t> U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186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메소드 레퍼런스</a:t>
            </a:r>
            <a:endParaRPr lang="en-US" altLang="ko-KR"/>
          </a:p>
          <a:p>
            <a:pPr lvl="1"/>
            <a:r>
              <a:rPr lang="ko-KR" altLang="en-US"/>
              <a:t>메소드 레퍼런스를 이용하면</a:t>
            </a:r>
            <a:r>
              <a:rPr lang="en-US" altLang="ko-KR"/>
              <a:t>, </a:t>
            </a:r>
            <a:r>
              <a:rPr lang="ko-KR" altLang="en-US"/>
              <a:t>기존의 메소드를 파라미터로 전달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메소드의 파라미터에 함수형 인터페이스가 정의되어 있을 때</a:t>
            </a:r>
            <a:r>
              <a:rPr lang="en-US" altLang="ko-KR"/>
              <a:t>, </a:t>
            </a:r>
            <a:r>
              <a:rPr lang="ko-KR" altLang="en-US"/>
              <a:t>메소드 레퍼런스를 인자로 전달할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380F0-A6F9-578D-DF82-678BBD639B2E}"/>
              </a:ext>
            </a:extLst>
          </p:cNvPr>
          <p:cNvSpPr/>
          <p:nvPr/>
        </p:nvSpPr>
        <p:spPr>
          <a:xfrm>
            <a:off x="914400" y="3429000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7F0055"/>
                </a:solidFill>
              </a:rPr>
              <a:t>static</a:t>
            </a:r>
            <a:r>
              <a:rPr lang="en-US" altLang="ko-KR" sz="1600">
                <a:solidFill>
                  <a:srgbClr val="000000"/>
                </a:solidFill>
              </a:rPr>
              <a:t> List&lt;Employees&gt; </a:t>
            </a:r>
            <a:r>
              <a:rPr lang="en-US" altLang="ko-KR" sz="1600" err="1">
                <a:solidFill>
                  <a:srgbClr val="000000"/>
                </a:solidFill>
              </a:rPr>
              <a:t>filterEmployees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            List&lt;Employees&gt;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, Predicate&lt;Employees&gt; </a:t>
            </a:r>
            <a:r>
              <a:rPr lang="en-US" altLang="ko-KR" sz="1600">
                <a:solidFill>
                  <a:srgbClr val="6A3E3E"/>
                </a:solidFill>
              </a:rPr>
              <a:t>p 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List&lt;Employees&gt;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 = </a:t>
            </a:r>
            <a:r>
              <a:rPr lang="en-US" altLang="ko-KR" sz="1600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ArrayList&lt;&gt;();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for</a:t>
            </a:r>
            <a:r>
              <a:rPr lang="en-US" altLang="ko-KR" sz="1600">
                <a:solidFill>
                  <a:srgbClr val="000000"/>
                </a:solidFill>
              </a:rPr>
              <a:t> (Employees 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 :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    if</a:t>
            </a:r>
            <a:r>
              <a:rPr lang="en-US" altLang="ko-KR" sz="1600">
                <a:solidFill>
                  <a:srgbClr val="000000"/>
                </a:solidFill>
              </a:rPr>
              <a:t> ( </a:t>
            </a:r>
            <a:r>
              <a:rPr lang="en-US" altLang="ko-KR" sz="1600" err="1">
                <a:solidFill>
                  <a:srgbClr val="6A3E3E"/>
                </a:solidFill>
              </a:rPr>
              <a:t>p</a:t>
            </a:r>
            <a:r>
              <a:rPr lang="en-US" altLang="ko-KR" sz="1600" err="1">
                <a:solidFill>
                  <a:srgbClr val="000000"/>
                </a:solidFill>
              </a:rPr>
              <a:t>.test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 ) {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</a:rPr>
              <a:t>            </a:t>
            </a:r>
            <a:r>
              <a:rPr lang="en-US" altLang="ko-KR" sz="1600" err="1">
                <a:solidFill>
                  <a:srgbClr val="6A3E3E"/>
                </a:solidFill>
              </a:rPr>
              <a:t>result</a:t>
            </a:r>
            <a:r>
              <a:rPr lang="en-US" altLang="ko-KR" sz="1600" err="1">
                <a:solidFill>
                  <a:srgbClr val="000000"/>
                </a:solidFill>
              </a:rPr>
              <a:t>.add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} 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return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}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A184-6E88-9458-CE22-642F407E8E09}"/>
              </a:ext>
            </a:extLst>
          </p:cNvPr>
          <p:cNvSpPr/>
          <p:nvPr/>
        </p:nvSpPr>
        <p:spPr>
          <a:xfrm>
            <a:off x="4304401" y="3711147"/>
            <a:ext cx="216625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9AA03-A2AE-7080-B0E4-D264BBBA585B}"/>
              </a:ext>
            </a:extLst>
          </p:cNvPr>
          <p:cNvSpPr/>
          <p:nvPr/>
        </p:nvSpPr>
        <p:spPr>
          <a:xfrm>
            <a:off x="914400" y="259080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/>
              <a:t>List&lt;Employees&gt; subordinates = </a:t>
            </a:r>
            <a:r>
              <a:rPr lang="en-US" altLang="ko-KR" sz="1600" err="1"/>
              <a:t>filterEmployees</a:t>
            </a:r>
            <a:r>
              <a:rPr lang="en-US" altLang="ko-KR" sz="1600"/>
              <a:t>(employees, Employees::isManagerIs100);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F9605-733F-2B20-285E-47CFC0C05EE6}"/>
              </a:ext>
            </a:extLst>
          </p:cNvPr>
          <p:cNvSpPr/>
          <p:nvPr/>
        </p:nvSpPr>
        <p:spPr>
          <a:xfrm>
            <a:off x="5977205" y="2652356"/>
            <a:ext cx="239526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346D7896-E1AE-6E2D-2C24-5DA17F9ADB9E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5890290" y="2426597"/>
            <a:ext cx="781792" cy="1787309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232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람다와 메소드 레퍼런스 단축 표현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메소드 레퍼런스 만드는 세 가지 방법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정적 메소드 레퍼런스</a:t>
            </a:r>
            <a:endParaRPr lang="en-US" altLang="ko-KR"/>
          </a:p>
          <a:p>
            <a:pPr lvl="2"/>
            <a:r>
              <a:rPr lang="en-US" altLang="ko-KR"/>
              <a:t>Integer.parseInt() </a:t>
            </a:r>
            <a:r>
              <a:rPr lang="ko-KR" altLang="en-US"/>
              <a:t>메소드는 </a:t>
            </a:r>
            <a:r>
              <a:rPr lang="en-US" altLang="ko-KR"/>
              <a:t>Integer::</a:t>
            </a:r>
            <a:r>
              <a:rPr lang="en-US" altLang="ko-KR" err="1"/>
              <a:t>parseInt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err="1"/>
              <a:t>다양항</a:t>
            </a:r>
            <a:r>
              <a:rPr lang="ko-KR" altLang="en-US"/>
              <a:t> 형식의 인스턴스 메소드 레퍼런스</a:t>
            </a:r>
            <a:endParaRPr lang="en-US" altLang="ko-KR"/>
          </a:p>
          <a:p>
            <a:pPr lvl="2"/>
            <a:r>
              <a:rPr lang="en-US" altLang="ko-KR" err="1"/>
              <a:t>String.length</a:t>
            </a:r>
            <a:r>
              <a:rPr lang="en-US" altLang="ko-KR"/>
              <a:t>() </a:t>
            </a:r>
            <a:r>
              <a:rPr lang="ko-KR" altLang="en-US"/>
              <a:t>메소드는 </a:t>
            </a:r>
            <a:r>
              <a:rPr lang="en-US" altLang="ko-KR"/>
              <a:t>String::length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기존 객체의 인스턴스 메소드 레퍼런스</a:t>
            </a:r>
            <a:endParaRPr lang="en-US" altLang="ko-KR"/>
          </a:p>
          <a:p>
            <a:pPr lvl="2"/>
            <a:r>
              <a:rPr lang="en-US" altLang="ko-KR"/>
              <a:t>Employees </a:t>
            </a:r>
            <a:r>
              <a:rPr lang="ko-KR" altLang="en-US"/>
              <a:t>객체를 </a:t>
            </a:r>
            <a:r>
              <a:rPr lang="ko-KR" altLang="en-US" err="1"/>
              <a:t>할당받은</a:t>
            </a:r>
            <a:r>
              <a:rPr lang="ko-KR" altLang="en-US"/>
              <a:t> </a:t>
            </a:r>
            <a:r>
              <a:rPr lang="en-US" altLang="ko-KR"/>
              <a:t>employee </a:t>
            </a:r>
            <a:r>
              <a:rPr lang="ko-KR" altLang="en-US"/>
              <a:t>라는 변수가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Employees </a:t>
            </a:r>
            <a:r>
              <a:rPr lang="ko-KR" altLang="en-US"/>
              <a:t>에는 </a:t>
            </a:r>
            <a:r>
              <a:rPr lang="en-US" altLang="ko-KR" err="1"/>
              <a:t>getSalary</a:t>
            </a:r>
            <a:r>
              <a:rPr lang="en-US" altLang="ko-KR"/>
              <a:t>() </a:t>
            </a:r>
            <a:r>
              <a:rPr lang="ko-KR" altLang="en-US"/>
              <a:t>라는 메소드가 있다면</a:t>
            </a:r>
            <a:r>
              <a:rPr lang="en-US" altLang="ko-KR"/>
              <a:t>, employee::</a:t>
            </a:r>
            <a:r>
              <a:rPr lang="en-US" altLang="ko-KR" err="1"/>
              <a:t>getSalary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051B-421E-F56E-F2DE-FA6D88C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1" y="1575332"/>
            <a:ext cx="5103829" cy="1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92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 가지 종류의 람다 표현식을 메소드 레퍼런스로 바꾸는 방법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C6AA3-A64E-802D-FFE0-C7DD8C993F94}"/>
              </a:ext>
            </a:extLst>
          </p:cNvPr>
          <p:cNvGrpSpPr/>
          <p:nvPr/>
        </p:nvGrpSpPr>
        <p:grpSpPr>
          <a:xfrm>
            <a:off x="342900" y="1735503"/>
            <a:ext cx="6362700" cy="1092093"/>
            <a:chOff x="342900" y="1735503"/>
            <a:chExt cx="6362700" cy="1092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0D1CE6-1507-63E9-C317-FBBCD830AE37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C9F49E-C452-3AC7-B9C4-156B8186266B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8DD0A-4144-BFA7-D76C-222CB0337CAD}"/>
                </a:ext>
              </a:extLst>
            </p:cNvPr>
            <p:cNvSpPr txBox="1"/>
            <p:nvPr/>
          </p:nvSpPr>
          <p:spPr>
            <a:xfrm>
              <a:off x="2769870" y="1783544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13A12-26F4-AA54-EE64-332EC66CC20C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A29594D-DCF2-167B-9842-9E29F2020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540" y="2091321"/>
              <a:ext cx="563880" cy="4445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205FFD-1942-D05C-C1F8-8B8BE97D9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B75B7E-8FE7-63EA-03DC-F2625674100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CCBFB-8EF7-1821-1D39-7431D3988EEB}"/>
              </a:ext>
            </a:extLst>
          </p:cNvPr>
          <p:cNvGrpSpPr/>
          <p:nvPr/>
        </p:nvGrpSpPr>
        <p:grpSpPr>
          <a:xfrm>
            <a:off x="342900" y="3317113"/>
            <a:ext cx="7315200" cy="1092093"/>
            <a:chOff x="342900" y="1735503"/>
            <a:chExt cx="7315200" cy="10920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C3DA1-61A2-C5BF-7B79-0A876CBDA7A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DAA22B-817F-5029-2DF2-0E4CA9255FAE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2CC416-2032-10F7-C7D9-CEC70DD456B9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(arg0, </a:t>
              </a: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</a:rPr>
                <a:t>rest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arg0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(rest)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14DA01-B047-CAEA-F160-16310811FF15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99E3790-D42A-9B95-A8F2-0A06FADB1C3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2BAC328-9E77-8F87-381E-93EBA3E2109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8876AF-54A3-F1A7-04ED-05A580FD0B8A}"/>
              </a:ext>
            </a:extLst>
          </p:cNvPr>
          <p:cNvSpPr txBox="1"/>
          <p:nvPr/>
        </p:nvSpPr>
        <p:spPr>
          <a:xfrm>
            <a:off x="5724393" y="3610818"/>
            <a:ext cx="1552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arg0</a:t>
            </a:r>
            <a:r>
              <a:rPr lang="ko-KR" altLang="en-US" sz="1100"/>
              <a:t>은 </a:t>
            </a:r>
            <a:r>
              <a:rPr lang="en-US" altLang="ko-KR" sz="1100" err="1"/>
              <a:t>ClassName</a:t>
            </a:r>
            <a:r>
              <a:rPr lang="en-US" altLang="ko-KR" sz="1100"/>
              <a:t> </a:t>
            </a:r>
            <a:r>
              <a:rPr lang="ko-KR" altLang="en-US" sz="1100"/>
              <a:t>형식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7827B0-61E5-E078-F6BF-D1C6EE20660F}"/>
              </a:ext>
            </a:extLst>
          </p:cNvPr>
          <p:cNvGrpSpPr/>
          <p:nvPr/>
        </p:nvGrpSpPr>
        <p:grpSpPr>
          <a:xfrm>
            <a:off x="342900" y="5013293"/>
            <a:ext cx="7315200" cy="1092093"/>
            <a:chOff x="342900" y="1735503"/>
            <a:chExt cx="7315200" cy="10920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8DFDBC-6926-8281-CD45-77341C08299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메서드 레퍼런스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D5B35C-6255-BD0F-F701-7E4C9177309D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9620E-4E2D-6DEE-689B-34CA5EE8D5B2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7B1D6A-5CAB-6D66-CFDD-A187EDE8CFED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26FC-0A7A-59A2-9110-049F8D85B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6581" y="2091321"/>
              <a:ext cx="1005839" cy="4567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9705DA-79FB-3C6A-F965-1B61E0B3D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2091321"/>
              <a:ext cx="33909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E0F21-270E-9E6F-5D58-B15D6416DD4E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31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20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병렬처리를 지원하는 내부 반복자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컬렉션이나 배열을 스트림으로 변환하여 여러가지 형태의 처리를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반복문을 이용하던 기존의 컬렉션을 스트림으로 처리할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반복문을 사용하지 않고 컬렉션을 제어할 수 있다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376A4-3E0A-4AD4-4B68-C71A07793147}"/>
              </a:ext>
            </a:extLst>
          </p:cNvPr>
          <p:cNvSpPr/>
          <p:nvPr/>
        </p:nvSpPr>
        <p:spPr>
          <a:xfrm>
            <a:off x="914400" y="3019425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for (Employees subordinate : subordinates) {</a:t>
            </a:r>
          </a:p>
          <a:p>
            <a:pPr algn="l"/>
            <a:r>
              <a:rPr lang="en-US" altLang="ko-KR" sz="1600" b="0"/>
              <a:t>    System.out.println(</a:t>
            </a:r>
            <a:r>
              <a:rPr lang="en-US" altLang="ko-KR" sz="1600" b="0" err="1"/>
              <a:t>subordinate.getEmployeeId</a:t>
            </a:r>
            <a:r>
              <a:rPr lang="en-US" altLang="ko-KR" sz="1600" b="0"/>
              <a:t>());</a:t>
            </a:r>
          </a:p>
          <a:p>
            <a:pPr algn="l"/>
            <a:r>
              <a:rPr lang="en-US" altLang="ko-KR" sz="1600" b="0"/>
              <a:t>}</a:t>
            </a:r>
            <a:endParaRPr lang="ko-KR" altLang="en-US" sz="1600" b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F4A19-92FE-899A-F5D3-E6F3F9567C89}"/>
              </a:ext>
            </a:extLst>
          </p:cNvPr>
          <p:cNvSpPr/>
          <p:nvPr/>
        </p:nvSpPr>
        <p:spPr>
          <a:xfrm>
            <a:off x="914400" y="4524375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subordinates</a:t>
            </a:r>
          </a:p>
          <a:p>
            <a:pPr algn="l"/>
            <a:r>
              <a:rPr lang="en-US" altLang="ko-KR" sz="1600" b="0"/>
              <a:t>        .stream()</a:t>
            </a:r>
          </a:p>
          <a:p>
            <a:pPr algn="l"/>
            <a:r>
              <a:rPr lang="en-US" altLang="ko-KR" sz="1600" b="0"/>
              <a:t>        .</a:t>
            </a:r>
            <a:r>
              <a:rPr lang="en-US" altLang="ko-KR" sz="1600" b="0" err="1"/>
              <a:t>forEach</a:t>
            </a:r>
            <a:r>
              <a:rPr lang="en-US" altLang="ko-KR" sz="1600" b="0"/>
              <a:t>((</a:t>
            </a:r>
            <a:r>
              <a:rPr lang="en-US" altLang="ko-KR" sz="1600" b="0" err="1"/>
              <a:t>emp</a:t>
            </a:r>
            <a:r>
              <a:rPr lang="en-US" altLang="ko-KR" sz="1600" b="0"/>
              <a:t>) -&gt; System.out.println(</a:t>
            </a:r>
            <a:r>
              <a:rPr lang="en-US" altLang="ko-KR" sz="1600" b="0" err="1"/>
              <a:t>emp.getEmployeeId</a:t>
            </a:r>
            <a:r>
              <a:rPr lang="en-US" altLang="ko-KR" sz="1600" b="0"/>
              <a:t>()));</a:t>
            </a:r>
            <a:endParaRPr lang="ko-KR" altLang="en-US" sz="16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D5BEB-E1D8-7207-5094-95C53A4FB2AD}"/>
              </a:ext>
            </a:extLst>
          </p:cNvPr>
          <p:cNvSpPr/>
          <p:nvPr/>
        </p:nvSpPr>
        <p:spPr>
          <a:xfrm>
            <a:off x="914400" y="3019425"/>
            <a:ext cx="4743450" cy="8309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EEE0B-5E4E-BD0C-C153-5A935299A645}"/>
              </a:ext>
            </a:extLst>
          </p:cNvPr>
          <p:cNvSpPr/>
          <p:nvPr/>
        </p:nvSpPr>
        <p:spPr>
          <a:xfrm>
            <a:off x="914400" y="4494182"/>
            <a:ext cx="5695950" cy="97316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" name="구부러진 연결선 8">
            <a:extLst>
              <a:ext uri="{FF2B5EF4-FFF2-40B4-BE49-F238E27FC236}">
                <a16:creationId xmlns:a16="http://schemas.microsoft.com/office/drawing/2014/main" id="{F462BF17-0F42-285A-7389-FBBC99E3E0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202370" y="3934177"/>
            <a:ext cx="643760" cy="476250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101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스트림을 사용하는 이유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정렬</a:t>
            </a:r>
            <a:r>
              <a:rPr lang="en-US" altLang="ko-KR"/>
              <a:t>, </a:t>
            </a:r>
            <a:r>
              <a:rPr lang="ko-KR" altLang="en-US"/>
              <a:t>필터링</a:t>
            </a:r>
            <a:r>
              <a:rPr lang="en-US" altLang="ko-KR"/>
              <a:t>, </a:t>
            </a:r>
            <a:r>
              <a:rPr lang="ko-KR" altLang="en-US"/>
              <a:t>맵핑 등을 통해 지저분하고 중복되던 </a:t>
            </a:r>
            <a:r>
              <a:rPr lang="ko-KR" altLang="en-US" err="1"/>
              <a:t>반복문</a:t>
            </a:r>
            <a:r>
              <a:rPr lang="ko-KR" altLang="en-US"/>
              <a:t> 코드가 사라짐</a:t>
            </a:r>
            <a:r>
              <a:rPr lang="en-US" altLang="ko-KR"/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데이터를 제어하는 주체가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ko-KR" altLang="en-US" err="1">
                <a:sym typeface="Wingdings" panose="05000000000000000000" pitchFamily="2" charset="2"/>
              </a:rPr>
              <a:t>옮겨짐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이유</a:t>
            </a:r>
            <a:endParaRPr lang="en-US" altLang="ko-KR">
              <a:sym typeface="Wingdings" panose="05000000000000000000" pitchFamily="2" charset="2"/>
            </a:endParaRP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데이터가 늘어남에 따라 데이터를 정제하는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능력의 한계가 드러남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비정형 데이터를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정제할 수 없음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RDB</a:t>
            </a:r>
            <a:r>
              <a:rPr lang="ko-KR" altLang="en-US">
                <a:sym typeface="Wingdings" panose="05000000000000000000" pitchFamily="2" charset="2"/>
              </a:rPr>
              <a:t>의 역할을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이 대신 처리함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5196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 컬렉션의 사용 예제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저칼로리 음식만 필터링 한 후 칼로리 순으로 정렬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출력하는 예제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코드가 장황하다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ABD38-E0BE-B1D6-F69C-80027D3803D6}"/>
              </a:ext>
            </a:extLst>
          </p:cNvPr>
          <p:cNvSpPr txBox="1"/>
          <p:nvPr/>
        </p:nvSpPr>
        <p:spPr>
          <a:xfrm>
            <a:off x="729600" y="2269126"/>
            <a:ext cx="8046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menu)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480BD6B5-8B42-D8B7-BC3B-EDA1CA5E0ADB}"/>
              </a:ext>
            </a:extLst>
          </p:cNvPr>
          <p:cNvSpPr/>
          <p:nvPr/>
        </p:nvSpPr>
        <p:spPr>
          <a:xfrm>
            <a:off x="5254740" y="2666297"/>
            <a:ext cx="1109510" cy="587443"/>
          </a:xfrm>
          <a:prstGeom prst="borderCallout1">
            <a:avLst>
              <a:gd name="adj1" fmla="val 47321"/>
              <a:gd name="adj2" fmla="val 0"/>
              <a:gd name="adj3" fmla="val 49491"/>
              <a:gd name="adj4" fmla="val -721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누적자로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요소 필터링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1B529794-1F27-28A4-709A-338AE71B80A2}"/>
              </a:ext>
            </a:extLst>
          </p:cNvPr>
          <p:cNvSpPr/>
          <p:nvPr/>
        </p:nvSpPr>
        <p:spPr>
          <a:xfrm>
            <a:off x="6657339" y="3280029"/>
            <a:ext cx="1201485" cy="587443"/>
          </a:xfrm>
          <a:prstGeom prst="borderCallout1">
            <a:avLst>
              <a:gd name="adj1" fmla="val 47321"/>
              <a:gd name="adj2" fmla="val 0"/>
              <a:gd name="adj3" fmla="val 123428"/>
              <a:gd name="adj4" fmla="val -1015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익명 클래스로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요리 정렬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7E6E473B-2809-61EE-0055-60A609D937E4}"/>
              </a:ext>
            </a:extLst>
          </p:cNvPr>
          <p:cNvSpPr/>
          <p:nvPr/>
        </p:nvSpPr>
        <p:spPr>
          <a:xfrm>
            <a:off x="6364250" y="5975315"/>
            <a:ext cx="2141590" cy="587443"/>
          </a:xfrm>
          <a:prstGeom prst="borderCallout1">
            <a:avLst>
              <a:gd name="adj1" fmla="val 47321"/>
              <a:gd name="adj2" fmla="val 0"/>
              <a:gd name="adj3" fmla="val 32627"/>
              <a:gd name="adj4" fmla="val -373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정렬된 리스트 처리하면서 요리 이름 선택</a:t>
            </a:r>
          </a:p>
        </p:txBody>
      </p:sp>
    </p:spTree>
    <p:extLst>
      <p:ext uri="{BB962C8B-B14F-4D97-AF65-F5344CB8AC3E}">
        <p14:creationId xmlns:p14="http://schemas.microsoft.com/office/powerpoint/2010/main" val="157094474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기존의 코드를 스트림으로 변경</a:t>
            </a:r>
            <a:endParaRPr lang="en-US" altLang="ko-KR"/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병렬처리도 가능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B9052-8A95-795E-A50D-3804A2C14E8B}"/>
              </a:ext>
            </a:extLst>
          </p:cNvPr>
          <p:cNvSpPr txBox="1"/>
          <p:nvPr/>
        </p:nvSpPr>
        <p:spPr>
          <a:xfrm>
            <a:off x="533400" y="1517363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45B42-0D9F-9C08-4489-2676F8930160}"/>
              </a:ext>
            </a:extLst>
          </p:cNvPr>
          <p:cNvSpPr txBox="1"/>
          <p:nvPr/>
        </p:nvSpPr>
        <p:spPr>
          <a:xfrm>
            <a:off x="533400" y="4354387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latin typeface="Consolas" panose="020B0609020204030204" pitchFamily="49" charset="0"/>
              </a:rPr>
              <a:t>parallelStream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06722389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스트림은 </a:t>
            </a:r>
            <a:r>
              <a:rPr lang="ko-KR" altLang="en-US">
                <a:sym typeface="Wingdings" panose="05000000000000000000" pitchFamily="2" charset="2"/>
              </a:rPr>
              <a:t>코드를 블록 단위로 관리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아래와 같은 코드가 있다면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ED53-B9C9-1AD0-F507-CBBAC92D1BB5}"/>
              </a:ext>
            </a:extLst>
          </p:cNvPr>
          <p:cNvSpPr txBox="1"/>
          <p:nvPr/>
        </p:nvSpPr>
        <p:spPr>
          <a:xfrm>
            <a:off x="666750" y="3637062"/>
            <a:ext cx="80962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threeHighCaloricDishNames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이상의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선착순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3994A-8D19-33BF-6CF2-5A3EF89AE053}"/>
              </a:ext>
            </a:extLst>
          </p:cNvPr>
          <p:cNvSpPr/>
          <p:nvPr/>
        </p:nvSpPr>
        <p:spPr>
          <a:xfrm>
            <a:off x="1749054" y="2502194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0FDCE-3128-5D01-8AF1-C9FDDF7CA34A}"/>
              </a:ext>
            </a:extLst>
          </p:cNvPr>
          <p:cNvSpPr/>
          <p:nvPr/>
        </p:nvSpPr>
        <p:spPr>
          <a:xfrm>
            <a:off x="2975490" y="2500412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77B6C-CC72-5A1A-55FF-A2209FA8A231}"/>
              </a:ext>
            </a:extLst>
          </p:cNvPr>
          <p:cNvSpPr/>
          <p:nvPr/>
        </p:nvSpPr>
        <p:spPr>
          <a:xfrm>
            <a:off x="4178610" y="2498507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6D6BEC-90AF-1ECD-56CF-0D803E01A7FB}"/>
              </a:ext>
            </a:extLst>
          </p:cNvPr>
          <p:cNvSpPr/>
          <p:nvPr/>
        </p:nvSpPr>
        <p:spPr>
          <a:xfrm>
            <a:off x="5405046" y="2498507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50B1E7-730B-132F-41E5-0FB405A3B1F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03434" y="2702342"/>
            <a:ext cx="4720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4AA6E4-0890-E0F4-D6B6-7A7F4E71AF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729870" y="2700437"/>
            <a:ext cx="44874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65A017-4C5C-3CDA-02C4-825D8014547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932990" y="2700437"/>
            <a:ext cx="4720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CD927-9D3F-277B-CC48-E890556C2478}"/>
              </a:ext>
            </a:extLst>
          </p:cNvPr>
          <p:cNvSpPr txBox="1"/>
          <p:nvPr/>
        </p:nvSpPr>
        <p:spPr>
          <a:xfrm>
            <a:off x="1887642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AE3F-1FEE-E619-F552-2F2C9A2CA85F}"/>
              </a:ext>
            </a:extLst>
          </p:cNvPr>
          <p:cNvSpPr txBox="1"/>
          <p:nvPr/>
        </p:nvSpPr>
        <p:spPr>
          <a:xfrm>
            <a:off x="310645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2F855-C063-E91F-5258-D9486B0BB218}"/>
              </a:ext>
            </a:extLst>
          </p:cNvPr>
          <p:cNvSpPr txBox="1"/>
          <p:nvPr/>
        </p:nvSpPr>
        <p:spPr>
          <a:xfrm>
            <a:off x="430957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119048-E1CD-B472-FF2C-74DA4C998B69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2126244" y="2099612"/>
            <a:ext cx="7620" cy="4025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493CF-68E8-0474-4A28-587CF0A4518A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3352680" y="2099612"/>
            <a:ext cx="0" cy="400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599860-BB46-C89B-1A3B-0F261AB1A0EE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>
            <a:off x="4555800" y="2099612"/>
            <a:ext cx="0" cy="3988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E10A35-2DA0-1327-9385-A9C83B757EF9}"/>
              </a:ext>
            </a:extLst>
          </p:cNvPr>
          <p:cNvSpPr txBox="1"/>
          <p:nvPr/>
        </p:nvSpPr>
        <p:spPr>
          <a:xfrm>
            <a:off x="775471" y="256193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60EAC3-96D1-008B-C144-0AEC5343F547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320813" y="2700437"/>
            <a:ext cx="42824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0000000        0000000        0000000        0000000        0000000      00000000      00000000       00011110</a:t>
              </a:r>
              <a:endParaRPr lang="ko-KR" altLang="en-US" sz="1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00000001</a:t>
              </a:r>
              <a:endParaRPr lang="ko-KR" altLang="en-US" sz="1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00000000      00000000     00000000      00010100</a:t>
              </a:r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00000000     00001010</a:t>
              </a:r>
              <a:endParaRPr lang="ko-KR" altLang="en-US" sz="100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스트림은 이렇게 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2698A-EE39-2A5A-BDCA-62984B7CA0D1}"/>
              </a:ext>
            </a:extLst>
          </p:cNvPr>
          <p:cNvSpPr/>
          <p:nvPr/>
        </p:nvSpPr>
        <p:spPr>
          <a:xfrm>
            <a:off x="264059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03929-9C0F-8457-01D7-39799F3435AF}"/>
              </a:ext>
            </a:extLst>
          </p:cNvPr>
          <p:cNvSpPr/>
          <p:nvPr/>
        </p:nvSpPr>
        <p:spPr>
          <a:xfrm>
            <a:off x="3266166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540CF-EC36-76FB-C46B-EF872FBD0E50}"/>
              </a:ext>
            </a:extLst>
          </p:cNvPr>
          <p:cNvSpPr/>
          <p:nvPr/>
        </p:nvSpPr>
        <p:spPr>
          <a:xfrm>
            <a:off x="3891738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6DB17-AA3D-819F-01EF-0E6353725D0A}"/>
              </a:ext>
            </a:extLst>
          </p:cNvPr>
          <p:cNvSpPr/>
          <p:nvPr/>
        </p:nvSpPr>
        <p:spPr>
          <a:xfrm>
            <a:off x="4517310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A4DEE-C80A-A31B-2C37-25935D2914D5}"/>
              </a:ext>
            </a:extLst>
          </p:cNvPr>
          <p:cNvSpPr/>
          <p:nvPr/>
        </p:nvSpPr>
        <p:spPr>
          <a:xfrm>
            <a:off x="5142882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3AABA-7A9F-90EE-92D5-68D182BD5555}"/>
              </a:ext>
            </a:extLst>
          </p:cNvPr>
          <p:cNvSpPr/>
          <p:nvPr/>
        </p:nvSpPr>
        <p:spPr>
          <a:xfrm>
            <a:off x="576845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4E6E2-1E0A-DBA7-4DE9-63F637202F2A}"/>
              </a:ext>
            </a:extLst>
          </p:cNvPr>
          <p:cNvSpPr/>
          <p:nvPr/>
        </p:nvSpPr>
        <p:spPr>
          <a:xfrm>
            <a:off x="3266166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B668E1-500B-2F39-828A-762E7A079EA0}"/>
              </a:ext>
            </a:extLst>
          </p:cNvPr>
          <p:cNvSpPr/>
          <p:nvPr/>
        </p:nvSpPr>
        <p:spPr>
          <a:xfrm>
            <a:off x="3891738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CE12B-713E-6855-5967-C15C41D84239}"/>
              </a:ext>
            </a:extLst>
          </p:cNvPr>
          <p:cNvSpPr/>
          <p:nvPr/>
        </p:nvSpPr>
        <p:spPr>
          <a:xfrm>
            <a:off x="5142882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BF89A-C21E-2869-8052-5CD8C970C035}"/>
              </a:ext>
            </a:extLst>
          </p:cNvPr>
          <p:cNvSpPr/>
          <p:nvPr/>
        </p:nvSpPr>
        <p:spPr>
          <a:xfrm>
            <a:off x="5768454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152DD9-3CD0-794A-1D63-6FF9862CC751}"/>
              </a:ext>
            </a:extLst>
          </p:cNvPr>
          <p:cNvSpPr/>
          <p:nvPr/>
        </p:nvSpPr>
        <p:spPr>
          <a:xfrm>
            <a:off x="3266166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C5A18-95C6-9538-4080-029A7DD6F199}"/>
              </a:ext>
            </a:extLst>
          </p:cNvPr>
          <p:cNvSpPr/>
          <p:nvPr/>
        </p:nvSpPr>
        <p:spPr>
          <a:xfrm>
            <a:off x="3266166" y="4845793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2C2F2-9EA9-9EDF-255D-7B96A8EBE753}"/>
              </a:ext>
            </a:extLst>
          </p:cNvPr>
          <p:cNvSpPr/>
          <p:nvPr/>
        </p:nvSpPr>
        <p:spPr>
          <a:xfrm>
            <a:off x="3891738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264B36-5935-6B3C-1B63-86C24ED391A5}"/>
              </a:ext>
            </a:extLst>
          </p:cNvPr>
          <p:cNvSpPr/>
          <p:nvPr/>
        </p:nvSpPr>
        <p:spPr>
          <a:xfrm>
            <a:off x="3891738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AE811-1174-3C86-1292-25325E24B97A}"/>
              </a:ext>
            </a:extLst>
          </p:cNvPr>
          <p:cNvSpPr/>
          <p:nvPr/>
        </p:nvSpPr>
        <p:spPr>
          <a:xfrm>
            <a:off x="5142573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3739FDF-C323-103A-4DAA-A977ED877ECB}"/>
              </a:ext>
            </a:extLst>
          </p:cNvPr>
          <p:cNvSpPr/>
          <p:nvPr/>
        </p:nvSpPr>
        <p:spPr>
          <a:xfrm>
            <a:off x="5142573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0705B5-0875-AF53-B36F-CC41A3BF51D2}"/>
              </a:ext>
            </a:extLst>
          </p:cNvPr>
          <p:cNvSpPr/>
          <p:nvPr/>
        </p:nvSpPr>
        <p:spPr>
          <a:xfrm>
            <a:off x="5768454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F1FCE4-953B-3D7B-F806-EB79C3AC915E}"/>
              </a:ext>
            </a:extLst>
          </p:cNvPr>
          <p:cNvSpPr/>
          <p:nvPr/>
        </p:nvSpPr>
        <p:spPr>
          <a:xfrm>
            <a:off x="3266166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262DC5-480A-ECD6-EB70-BA853EDB628E}"/>
              </a:ext>
            </a:extLst>
          </p:cNvPr>
          <p:cNvSpPr/>
          <p:nvPr/>
        </p:nvSpPr>
        <p:spPr>
          <a:xfrm>
            <a:off x="3891738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DB65A4-FAAF-12F9-2988-B4F1E1F4929D}"/>
              </a:ext>
            </a:extLst>
          </p:cNvPr>
          <p:cNvSpPr/>
          <p:nvPr/>
        </p:nvSpPr>
        <p:spPr>
          <a:xfrm>
            <a:off x="4504764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92AE6A-7149-777C-EBD9-6200270612A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3435579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E88241-4960-8147-F182-1655EF51264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061151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A97B35-6880-E0D8-C563-98F346DBC1D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312295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625F008-FF73-BE8A-37E4-0FE32F219F58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5937867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97E1826-FC9D-02D2-5A61-C0A62B99298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3435579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AAC61E-5085-604A-56A4-0DCD12AD060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4061151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394C91-7EC5-723F-A5FA-341BDE04727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5311986" y="3253740"/>
            <a:ext cx="309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18EF1-7DC0-75EE-2894-CF1A1BF5E366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5937867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760699-4703-D45B-A68F-3A5201A78A77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435579" y="4211380"/>
            <a:ext cx="0" cy="6344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F2F4879-AE7D-94B6-AE03-D2F5AEF7D617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061151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43438F-EFA5-ECF3-121C-0A8E366A00B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5311986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6CC045-D9F4-1D9F-E844-6FEDAB9BB608}"/>
              </a:ext>
            </a:extLst>
          </p:cNvPr>
          <p:cNvCxnSpPr>
            <a:cxnSpLocks/>
            <a:stCxn id="19" idx="4"/>
            <a:endCxn id="65" idx="0"/>
          </p:cNvCxnSpPr>
          <p:nvPr/>
        </p:nvCxnSpPr>
        <p:spPr>
          <a:xfrm>
            <a:off x="3435579" y="5184619"/>
            <a:ext cx="610640" cy="5380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72AB7A-80BC-1E9A-3A97-6164A8ABF378}"/>
              </a:ext>
            </a:extLst>
          </p:cNvPr>
          <p:cNvCxnSpPr>
            <a:cxnSpLocks/>
            <a:stCxn id="21" idx="4"/>
            <a:endCxn id="65" idx="0"/>
          </p:cNvCxnSpPr>
          <p:nvPr/>
        </p:nvCxnSpPr>
        <p:spPr>
          <a:xfrm flipH="1">
            <a:off x="4046219" y="5179526"/>
            <a:ext cx="14932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70A23B-C537-7AEE-048F-362928A0A8C9}"/>
              </a:ext>
            </a:extLst>
          </p:cNvPr>
          <p:cNvCxnSpPr>
            <a:cxnSpLocks/>
            <a:stCxn id="23" idx="4"/>
            <a:endCxn id="65" idx="0"/>
          </p:cNvCxnSpPr>
          <p:nvPr/>
        </p:nvCxnSpPr>
        <p:spPr>
          <a:xfrm flipH="1">
            <a:off x="4046219" y="5179526"/>
            <a:ext cx="1265767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FCF71E-4374-3DA8-A275-ECD514551A42}"/>
              </a:ext>
            </a:extLst>
          </p:cNvPr>
          <p:cNvSpPr/>
          <p:nvPr/>
        </p:nvSpPr>
        <p:spPr>
          <a:xfrm>
            <a:off x="2994660" y="5722620"/>
            <a:ext cx="2103117" cy="5486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B6E212-25BF-CBFB-095C-C7D84F242907}"/>
              </a:ext>
            </a:extLst>
          </p:cNvPr>
          <p:cNvSpPr txBox="1"/>
          <p:nvPr/>
        </p:nvSpPr>
        <p:spPr>
          <a:xfrm>
            <a:off x="6170664" y="19127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4E38D-9297-04FE-946A-06B9F6240769}"/>
              </a:ext>
            </a:extLst>
          </p:cNvPr>
          <p:cNvSpPr txBox="1"/>
          <p:nvPr/>
        </p:nvSpPr>
        <p:spPr>
          <a:xfrm>
            <a:off x="6170664" y="289843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73E2E2-2E88-621A-A884-DC4B54101A5E}"/>
              </a:ext>
            </a:extLst>
          </p:cNvPr>
          <p:cNvSpPr txBox="1"/>
          <p:nvPr/>
        </p:nvSpPr>
        <p:spPr>
          <a:xfrm>
            <a:off x="6170664" y="38725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490353-D562-90A4-490B-D0B2AEC6B8B8}"/>
              </a:ext>
            </a:extLst>
          </p:cNvPr>
          <p:cNvSpPr txBox="1"/>
          <p:nvPr/>
        </p:nvSpPr>
        <p:spPr>
          <a:xfrm>
            <a:off x="6170664" y="485622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35388-4225-F9B6-913C-5B928D341BA0}"/>
              </a:ext>
            </a:extLst>
          </p:cNvPr>
          <p:cNvSpPr txBox="1"/>
          <p:nvPr/>
        </p:nvSpPr>
        <p:spPr>
          <a:xfrm>
            <a:off x="6170664" y="582956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134541-056A-6C10-22F2-2234BA91C8C5}"/>
              </a:ext>
            </a:extLst>
          </p:cNvPr>
          <p:cNvSpPr txBox="1"/>
          <p:nvPr/>
        </p:nvSpPr>
        <p:spPr>
          <a:xfrm>
            <a:off x="609600" y="1761789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979F2A-423D-AA48-D128-3041E3640AFF}"/>
              </a:ext>
            </a:extLst>
          </p:cNvPr>
          <p:cNvSpPr txBox="1"/>
          <p:nvPr/>
        </p:nvSpPr>
        <p:spPr>
          <a:xfrm>
            <a:off x="508976" y="2543383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1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C5885B-5594-CB17-36CD-CF588C4F8B38}"/>
              </a:ext>
            </a:extLst>
          </p:cNvPr>
          <p:cNvSpPr txBox="1"/>
          <p:nvPr/>
        </p:nvSpPr>
        <p:spPr>
          <a:xfrm>
            <a:off x="508976" y="353382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16AFE4-0C27-8292-EF24-C9E5F24106C9}"/>
              </a:ext>
            </a:extLst>
          </p:cNvPr>
          <p:cNvSpPr txBox="1"/>
          <p:nvPr/>
        </p:nvSpPr>
        <p:spPr>
          <a:xfrm>
            <a:off x="508976" y="449286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883D9F-B4E0-BCD7-0BD4-443B2C92D89C}"/>
              </a:ext>
            </a:extLst>
          </p:cNvPr>
          <p:cNvSpPr txBox="1"/>
          <p:nvPr/>
        </p:nvSpPr>
        <p:spPr>
          <a:xfrm>
            <a:off x="508976" y="5477995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E57A7D-4E35-D296-F096-4FD87A8C959C}"/>
              </a:ext>
            </a:extLst>
          </p:cNvPr>
          <p:cNvCxnSpPr/>
          <p:nvPr/>
        </p:nvCxnSpPr>
        <p:spPr>
          <a:xfrm>
            <a:off x="609600" y="248412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EFA5B9-2C5B-88C2-5296-343508B779B0}"/>
              </a:ext>
            </a:extLst>
          </p:cNvPr>
          <p:cNvCxnSpPr/>
          <p:nvPr/>
        </p:nvCxnSpPr>
        <p:spPr>
          <a:xfrm>
            <a:off x="609600" y="34671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D1D273D-1A9D-3913-9EDC-ED7B22C58F7A}"/>
              </a:ext>
            </a:extLst>
          </p:cNvPr>
          <p:cNvCxnSpPr/>
          <p:nvPr/>
        </p:nvCxnSpPr>
        <p:spPr>
          <a:xfrm>
            <a:off x="609600" y="4450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E72DBC0-EBA3-863F-D956-54AA97E18D6E}"/>
              </a:ext>
            </a:extLst>
          </p:cNvPr>
          <p:cNvCxnSpPr/>
          <p:nvPr/>
        </p:nvCxnSpPr>
        <p:spPr>
          <a:xfrm>
            <a:off x="609600" y="54330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5503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연산 종류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아래에서 중간 연산과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최종 연산은 무엇일까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30F4-A3E1-CBA2-F807-DD67A652BD6A}"/>
              </a:ext>
            </a:extLst>
          </p:cNvPr>
          <p:cNvSpPr txBox="1"/>
          <p:nvPr/>
        </p:nvSpPr>
        <p:spPr>
          <a:xfrm>
            <a:off x="666750" y="4049646"/>
            <a:ext cx="8477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최종연산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A0865F-DA09-9F45-56BE-D5C7C8775235}"/>
              </a:ext>
            </a:extLst>
          </p:cNvPr>
          <p:cNvSpPr/>
          <p:nvPr/>
        </p:nvSpPr>
        <p:spPr>
          <a:xfrm>
            <a:off x="1390914" y="2271328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5CD76-E2A2-3D26-B6A6-CACB82CD493F}"/>
              </a:ext>
            </a:extLst>
          </p:cNvPr>
          <p:cNvSpPr/>
          <p:nvPr/>
        </p:nvSpPr>
        <p:spPr>
          <a:xfrm>
            <a:off x="2464950" y="2269546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BCDC-CCE5-93A1-CB70-611569D262B8}"/>
              </a:ext>
            </a:extLst>
          </p:cNvPr>
          <p:cNvSpPr/>
          <p:nvPr/>
        </p:nvSpPr>
        <p:spPr>
          <a:xfrm>
            <a:off x="3485190" y="2267641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limit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644705-A9B8-480A-F175-27323E278890}"/>
              </a:ext>
            </a:extLst>
          </p:cNvPr>
          <p:cNvSpPr/>
          <p:nvPr/>
        </p:nvSpPr>
        <p:spPr>
          <a:xfrm>
            <a:off x="4536366" y="2267641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971E6A-3612-9FC7-EEA4-AC759B4E31D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145294" y="2471476"/>
            <a:ext cx="3196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24039-810A-A51D-0A50-8C6F839B99D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219330" y="2469571"/>
            <a:ext cx="26586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F3BF1-DFB1-73C1-E1AB-03B4BABF8C1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39570" y="2469571"/>
            <a:ext cx="29679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B76F75-43E9-18EC-0E35-1A1777A2899C}"/>
              </a:ext>
            </a:extLst>
          </p:cNvPr>
          <p:cNvSpPr txBox="1"/>
          <p:nvPr/>
        </p:nvSpPr>
        <p:spPr>
          <a:xfrm>
            <a:off x="1529502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067E-BD4E-8663-438C-7E0888FB3AE4}"/>
              </a:ext>
            </a:extLst>
          </p:cNvPr>
          <p:cNvSpPr txBox="1"/>
          <p:nvPr/>
        </p:nvSpPr>
        <p:spPr>
          <a:xfrm>
            <a:off x="259591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44F88-1E9A-1F40-D127-772C0CBB855A}"/>
              </a:ext>
            </a:extLst>
          </p:cNvPr>
          <p:cNvSpPr txBox="1"/>
          <p:nvPr/>
        </p:nvSpPr>
        <p:spPr>
          <a:xfrm>
            <a:off x="361615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정수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9D4A16-D506-032C-191F-AD12D367FD5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1768104" y="1960186"/>
            <a:ext cx="7620" cy="3111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7A3049-A866-A281-E24F-CB8A05A7BEBC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2842140" y="1960186"/>
            <a:ext cx="0" cy="3093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85B3-6D91-ACAA-D801-61033B3D960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3862380" y="1960186"/>
            <a:ext cx="0" cy="30745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2822D6-7352-2D36-C687-11BA0E824648}"/>
              </a:ext>
            </a:extLst>
          </p:cNvPr>
          <p:cNvSpPr txBox="1"/>
          <p:nvPr/>
        </p:nvSpPr>
        <p:spPr>
          <a:xfrm>
            <a:off x="554491" y="233107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EB6A10-8500-8D10-6D0B-FF7D076AA089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99833" y="2469571"/>
            <a:ext cx="29108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FB886C4-7764-C613-3C89-F37E13BA5DD5}"/>
              </a:ext>
            </a:extLst>
          </p:cNvPr>
          <p:cNvSpPr/>
          <p:nvPr/>
        </p:nvSpPr>
        <p:spPr>
          <a:xfrm rot="16200000">
            <a:off x="2690124" y="1433939"/>
            <a:ext cx="186426" cy="2784846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D8C2191-10B7-EB0D-B744-87982B2A60B4}"/>
              </a:ext>
            </a:extLst>
          </p:cNvPr>
          <p:cNvSpPr/>
          <p:nvPr/>
        </p:nvSpPr>
        <p:spPr>
          <a:xfrm rot="16200000">
            <a:off x="4777200" y="2492315"/>
            <a:ext cx="186426" cy="668094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FE854-6591-AE37-171C-9173A85A37B6}"/>
              </a:ext>
            </a:extLst>
          </p:cNvPr>
          <p:cNvSpPr txBox="1"/>
          <p:nvPr/>
        </p:nvSpPr>
        <p:spPr>
          <a:xfrm>
            <a:off x="2365594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중간 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834AE-A340-9712-C342-F29366032FB2}"/>
              </a:ext>
            </a:extLst>
          </p:cNvPr>
          <p:cNvSpPr txBox="1"/>
          <p:nvPr/>
        </p:nvSpPr>
        <p:spPr>
          <a:xfrm>
            <a:off x="4487632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최종 연산</a:t>
            </a:r>
          </a:p>
        </p:txBody>
      </p:sp>
    </p:spTree>
    <p:extLst>
      <p:ext uri="{BB962C8B-B14F-4D97-AF65-F5344CB8AC3E}">
        <p14:creationId xmlns:p14="http://schemas.microsoft.com/office/powerpoint/2010/main" val="184558175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중간 연산과 최종 연산의 종류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중간연산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최종 연산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5C4F3-86B6-F0B6-BCB0-937E7B2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0" y="1953173"/>
            <a:ext cx="5057669" cy="19031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0E5AF-2390-04FC-9C55-D679BE0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49" y="4437293"/>
            <a:ext cx="6112135" cy="1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5741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Filtering &amp; Slicing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2161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고유 요소 필터링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DB7AB-D28B-B60C-946B-8F7F93173012}"/>
              </a:ext>
            </a:extLst>
          </p:cNvPr>
          <p:cNvSpPr txBox="1"/>
          <p:nvPr/>
        </p:nvSpPr>
        <p:spPr>
          <a:xfrm>
            <a:off x="945417" y="1893489"/>
            <a:ext cx="72531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vegitarianMenu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채식 요리인지 확인하는 메서드 레퍼런스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4A470-BB4F-F9B2-234C-BB812A242DE2}"/>
              </a:ext>
            </a:extLst>
          </p:cNvPr>
          <p:cNvSpPr txBox="1"/>
          <p:nvPr/>
        </p:nvSpPr>
        <p:spPr>
          <a:xfrm>
            <a:off x="945416" y="3741993"/>
            <a:ext cx="71394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9026205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filter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A2433CB-CDBC-90FC-5151-308733F23973}"/>
              </a:ext>
            </a:extLst>
          </p:cNvPr>
          <p:cNvCxnSpPr/>
          <p:nvPr/>
        </p:nvCxnSpPr>
        <p:spPr>
          <a:xfrm>
            <a:off x="1143000" y="29184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6783A2-529A-62DD-ACE3-1DC5D274CAF8}"/>
              </a:ext>
            </a:extLst>
          </p:cNvPr>
          <p:cNvCxnSpPr/>
          <p:nvPr/>
        </p:nvCxnSpPr>
        <p:spPr>
          <a:xfrm>
            <a:off x="1143000" y="39624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238EAD-4BA5-7A17-3D0B-A8C157A3D4C8}"/>
              </a:ext>
            </a:extLst>
          </p:cNvPr>
          <p:cNvSpPr txBox="1"/>
          <p:nvPr/>
        </p:nvSpPr>
        <p:spPr>
          <a:xfrm>
            <a:off x="1074420" y="20621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8F7BA8-F7B7-926C-1FA0-5B890FFA3B96}"/>
              </a:ext>
            </a:extLst>
          </p:cNvPr>
          <p:cNvSpPr txBox="1"/>
          <p:nvPr/>
        </p:nvSpPr>
        <p:spPr>
          <a:xfrm>
            <a:off x="7002643" y="229332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ECE22-C88E-B3A5-A220-F1B5BA3DAFA0}"/>
              </a:ext>
            </a:extLst>
          </p:cNvPr>
          <p:cNvSpPr txBox="1"/>
          <p:nvPr/>
        </p:nvSpPr>
        <p:spPr>
          <a:xfrm>
            <a:off x="7002643" y="336168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7955B-C665-66E5-4CF4-8A293CEF275D}"/>
              </a:ext>
            </a:extLst>
          </p:cNvPr>
          <p:cNvSpPr txBox="1"/>
          <p:nvPr/>
        </p:nvSpPr>
        <p:spPr>
          <a:xfrm>
            <a:off x="7002643" y="4399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67B577-B22D-2EBE-C0AC-95BB09126BA4}"/>
              </a:ext>
            </a:extLst>
          </p:cNvPr>
          <p:cNvSpPr txBox="1"/>
          <p:nvPr/>
        </p:nvSpPr>
        <p:spPr>
          <a:xfrm>
            <a:off x="990599" y="2968267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205A2B-452B-9B50-1DEA-3F1454BDB59F}"/>
              </a:ext>
            </a:extLst>
          </p:cNvPr>
          <p:cNvSpPr txBox="1"/>
          <p:nvPr/>
        </p:nvSpPr>
        <p:spPr>
          <a:xfrm>
            <a:off x="990599" y="4015589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ko-KR" altLang="en-US" sz="12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362AA8-FD68-85AA-D4A1-6F8039278650}"/>
              </a:ext>
            </a:extLst>
          </p:cNvPr>
          <p:cNvSpPr/>
          <p:nvPr/>
        </p:nvSpPr>
        <p:spPr>
          <a:xfrm>
            <a:off x="3242574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4F3FD0-A0E1-580B-6505-0EDADDBA2E49}"/>
              </a:ext>
            </a:extLst>
          </p:cNvPr>
          <p:cNvSpPr/>
          <p:nvPr/>
        </p:nvSpPr>
        <p:spPr>
          <a:xfrm>
            <a:off x="6570257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386C6-249A-910B-C2FE-6979855A346A}"/>
              </a:ext>
            </a:extLst>
          </p:cNvPr>
          <p:cNvSpPr/>
          <p:nvPr/>
        </p:nvSpPr>
        <p:spPr>
          <a:xfrm>
            <a:off x="5903832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6317A9-4805-8B49-5B42-21629AF8146F}"/>
              </a:ext>
            </a:extLst>
          </p:cNvPr>
          <p:cNvSpPr/>
          <p:nvPr/>
        </p:nvSpPr>
        <p:spPr>
          <a:xfrm>
            <a:off x="4574294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DE0F2-B583-4B51-DC97-F95B2DF68305}"/>
              </a:ext>
            </a:extLst>
          </p:cNvPr>
          <p:cNvSpPr/>
          <p:nvPr/>
        </p:nvSpPr>
        <p:spPr>
          <a:xfrm>
            <a:off x="3910503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FADA5-E424-5F0F-6527-34071F53158C}"/>
              </a:ext>
            </a:extLst>
          </p:cNvPr>
          <p:cNvSpPr/>
          <p:nvPr/>
        </p:nvSpPr>
        <p:spPr>
          <a:xfrm>
            <a:off x="5239016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4BFAE7-FFBE-25F9-E548-26B2502D297F}"/>
              </a:ext>
            </a:extLst>
          </p:cNvPr>
          <p:cNvSpPr/>
          <p:nvPr/>
        </p:nvSpPr>
        <p:spPr>
          <a:xfrm>
            <a:off x="3910503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3D6E65-21EE-6184-3470-003B91EC6376}"/>
              </a:ext>
            </a:extLst>
          </p:cNvPr>
          <p:cNvSpPr/>
          <p:nvPr/>
        </p:nvSpPr>
        <p:spPr>
          <a:xfrm>
            <a:off x="4574294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961B9C-69BC-D794-A0C5-21635FE4A0BE}"/>
              </a:ext>
            </a:extLst>
          </p:cNvPr>
          <p:cNvSpPr/>
          <p:nvPr/>
        </p:nvSpPr>
        <p:spPr>
          <a:xfrm>
            <a:off x="5903832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399886-A8D7-83BC-A156-416289ED5A74}"/>
              </a:ext>
            </a:extLst>
          </p:cNvPr>
          <p:cNvSpPr/>
          <p:nvPr/>
        </p:nvSpPr>
        <p:spPr>
          <a:xfrm>
            <a:off x="6570257" y="334788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7D58E3-EBC2-F4A5-5CED-842008BD25E2}"/>
              </a:ext>
            </a:extLst>
          </p:cNvPr>
          <p:cNvSpPr/>
          <p:nvPr/>
        </p:nvSpPr>
        <p:spPr>
          <a:xfrm>
            <a:off x="4237536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67A788-5F4D-96B3-D208-F61CB8DF5A51}"/>
              </a:ext>
            </a:extLst>
          </p:cNvPr>
          <p:cNvSpPr/>
          <p:nvPr/>
        </p:nvSpPr>
        <p:spPr>
          <a:xfrm>
            <a:off x="4900190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2972D8-843E-AA23-0A6D-39E4E9FBAC35}"/>
              </a:ext>
            </a:extLst>
          </p:cNvPr>
          <p:cNvSpPr/>
          <p:nvPr/>
        </p:nvSpPr>
        <p:spPr>
          <a:xfrm>
            <a:off x="5562844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4A1870B-EC5B-E8D4-5B13-A911DDEEFEF1}"/>
              </a:ext>
            </a:extLst>
          </p:cNvPr>
          <p:cNvSpPr/>
          <p:nvPr/>
        </p:nvSpPr>
        <p:spPr>
          <a:xfrm>
            <a:off x="6242658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A64F5B-0D46-5124-C040-228286FA7CCC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4079916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D4F15E-121E-76DF-803B-D6854612CAAF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4743707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35F27CE-83F9-10A3-C738-A2AB64E8411D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>
            <a:off x="6073245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96AC2B8-C202-2B41-E0FF-5AACAABACC12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6739670" y="2659253"/>
            <a:ext cx="0" cy="6886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5E8957-63BB-7BA1-237F-E95447EA55DF}"/>
              </a:ext>
            </a:extLst>
          </p:cNvPr>
          <p:cNvCxnSpPr>
            <a:cxnSpLocks/>
            <a:stCxn id="74" idx="2"/>
            <a:endCxn id="90" idx="0"/>
          </p:cNvCxnSpPr>
          <p:nvPr/>
        </p:nvCxnSpPr>
        <p:spPr>
          <a:xfrm>
            <a:off x="4079916" y="3706847"/>
            <a:ext cx="1325988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359A87-4AA9-DF20-8004-A81F705BA627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4743707" y="3706847"/>
            <a:ext cx="662197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E369E3D-C52C-B86F-D42A-C08B7540D8A8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flipH="1">
            <a:off x="5405904" y="3706847"/>
            <a:ext cx="667341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9CCE35-FD08-1C6F-087B-9B25E2634D93}"/>
              </a:ext>
            </a:extLst>
          </p:cNvPr>
          <p:cNvCxnSpPr>
            <a:cxnSpLocks/>
            <a:stCxn id="77" idx="2"/>
            <a:endCxn id="90" idx="0"/>
          </p:cNvCxnSpPr>
          <p:nvPr/>
        </p:nvCxnSpPr>
        <p:spPr>
          <a:xfrm flipH="1">
            <a:off x="5405904" y="3703193"/>
            <a:ext cx="1333766" cy="5744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E49C3D-8948-B478-2027-2E05817512E2}"/>
              </a:ext>
            </a:extLst>
          </p:cNvPr>
          <p:cNvSpPr/>
          <p:nvPr/>
        </p:nvSpPr>
        <p:spPr>
          <a:xfrm>
            <a:off x="3969047" y="4277652"/>
            <a:ext cx="2873713" cy="5791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66424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distinct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FB480-2560-C000-B694-14ACD314E907}"/>
              </a:ext>
            </a:extLst>
          </p:cNvPr>
          <p:cNvSpPr txBox="1"/>
          <p:nvPr/>
        </p:nvSpPr>
        <p:spPr>
          <a:xfrm>
            <a:off x="990600" y="210092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AD5F-6B93-EDC0-E6B1-5BEB9A40C725}"/>
              </a:ext>
            </a:extLst>
          </p:cNvPr>
          <p:cNvSpPr txBox="1"/>
          <p:nvPr/>
        </p:nvSpPr>
        <p:spPr>
          <a:xfrm>
            <a:off x="6599906" y="226303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00D43-4A42-6865-C10B-47685C0DE8DE}"/>
              </a:ext>
            </a:extLst>
          </p:cNvPr>
          <p:cNvSpPr txBox="1"/>
          <p:nvPr/>
        </p:nvSpPr>
        <p:spPr>
          <a:xfrm>
            <a:off x="6599906" y="324688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69EA0-FB5C-2955-6397-E8EF2A738A26}"/>
              </a:ext>
            </a:extLst>
          </p:cNvPr>
          <p:cNvSpPr txBox="1"/>
          <p:nvPr/>
        </p:nvSpPr>
        <p:spPr>
          <a:xfrm>
            <a:off x="6599906" y="423073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2D5277-1936-C38A-3AA6-0C8207330A9A}"/>
              </a:ext>
            </a:extLst>
          </p:cNvPr>
          <p:cNvCxnSpPr/>
          <p:nvPr/>
        </p:nvCxnSpPr>
        <p:spPr>
          <a:xfrm>
            <a:off x="1032510" y="283464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47E3-159D-F9EF-AC0B-2B85590DC45D}"/>
              </a:ext>
            </a:extLst>
          </p:cNvPr>
          <p:cNvCxnSpPr/>
          <p:nvPr/>
        </p:nvCxnSpPr>
        <p:spPr>
          <a:xfrm>
            <a:off x="1032510" y="38328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BF92-AA85-6F10-EAEC-11294EAFD52E}"/>
              </a:ext>
            </a:extLst>
          </p:cNvPr>
          <p:cNvCxnSpPr/>
          <p:nvPr/>
        </p:nvCxnSpPr>
        <p:spPr>
          <a:xfrm>
            <a:off x="1032510" y="4831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9D44BA-143A-420C-5724-940A28E53161}"/>
              </a:ext>
            </a:extLst>
          </p:cNvPr>
          <p:cNvSpPr txBox="1"/>
          <p:nvPr/>
        </p:nvSpPr>
        <p:spPr>
          <a:xfrm>
            <a:off x="6599906" y="5228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92C7-90D8-673D-921C-A48D05A8E9F3}"/>
              </a:ext>
            </a:extLst>
          </p:cNvPr>
          <p:cNvSpPr txBox="1"/>
          <p:nvPr/>
        </p:nvSpPr>
        <p:spPr>
          <a:xfrm>
            <a:off x="882454" y="2868994"/>
            <a:ext cx="223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942B3-4D9C-97C9-48DC-A6E88B18488E}"/>
              </a:ext>
            </a:extLst>
          </p:cNvPr>
          <p:cNvSpPr txBox="1"/>
          <p:nvPr/>
        </p:nvSpPr>
        <p:spPr>
          <a:xfrm>
            <a:off x="874834" y="3877793"/>
            <a:ext cx="1174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610CC-DAE1-D113-CA02-F27E203AFAEC}"/>
              </a:ext>
            </a:extLst>
          </p:cNvPr>
          <p:cNvSpPr txBox="1"/>
          <p:nvPr/>
        </p:nvSpPr>
        <p:spPr>
          <a:xfrm>
            <a:off x="867214" y="4854273"/>
            <a:ext cx="2660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37839-A6F3-A97C-7459-83BC132342BF}"/>
              </a:ext>
            </a:extLst>
          </p:cNvPr>
          <p:cNvSpPr txBox="1"/>
          <p:nvPr/>
        </p:nvSpPr>
        <p:spPr>
          <a:xfrm>
            <a:off x="3539490" y="5154964"/>
            <a:ext cx="204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7252-0F82-8468-7EFD-1D1A5CF5AE11}"/>
              </a:ext>
            </a:extLst>
          </p:cNvPr>
          <p:cNvSpPr/>
          <p:nvPr/>
        </p:nvSpPr>
        <p:spPr>
          <a:xfrm>
            <a:off x="2401406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B92936-363C-4745-2B77-9D6D2694B597}"/>
              </a:ext>
            </a:extLst>
          </p:cNvPr>
          <p:cNvSpPr/>
          <p:nvPr/>
        </p:nvSpPr>
        <p:spPr>
          <a:xfrm>
            <a:off x="366712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9CF53-A28A-1C82-CA59-5EC1A62E9C55}"/>
              </a:ext>
            </a:extLst>
          </p:cNvPr>
          <p:cNvSpPr/>
          <p:nvPr/>
        </p:nvSpPr>
        <p:spPr>
          <a:xfrm>
            <a:off x="30342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5FDC85-72CA-B5D5-04A0-71DB97E2E896}"/>
              </a:ext>
            </a:extLst>
          </p:cNvPr>
          <p:cNvSpPr/>
          <p:nvPr/>
        </p:nvSpPr>
        <p:spPr>
          <a:xfrm>
            <a:off x="429998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445900-4740-55C0-4831-0553437035A2}"/>
              </a:ext>
            </a:extLst>
          </p:cNvPr>
          <p:cNvSpPr/>
          <p:nvPr/>
        </p:nvSpPr>
        <p:spPr>
          <a:xfrm>
            <a:off x="493284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79AD6-A51A-5053-EB41-B8A7C0A1D383}"/>
              </a:ext>
            </a:extLst>
          </p:cNvPr>
          <p:cNvSpPr/>
          <p:nvPr/>
        </p:nvSpPr>
        <p:spPr>
          <a:xfrm>
            <a:off x="556570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E57BDD-9819-F454-3FD6-4F95F4AE5DFD}"/>
              </a:ext>
            </a:extLst>
          </p:cNvPr>
          <p:cNvSpPr/>
          <p:nvPr/>
        </p:nvSpPr>
        <p:spPr>
          <a:xfrm>
            <a:off x="61985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46ACCF-68F6-7983-B2E5-C2AC6E93414F}"/>
              </a:ext>
            </a:extLst>
          </p:cNvPr>
          <p:cNvSpPr/>
          <p:nvPr/>
        </p:nvSpPr>
        <p:spPr>
          <a:xfrm>
            <a:off x="3034265" y="324099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B1DD-1140-B123-A4E8-24BDF9564050}"/>
              </a:ext>
            </a:extLst>
          </p:cNvPr>
          <p:cNvSpPr/>
          <p:nvPr/>
        </p:nvSpPr>
        <p:spPr>
          <a:xfrm>
            <a:off x="3034265" y="423921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1B7F-01EC-E19C-48D3-3AC792B36CD8}"/>
              </a:ext>
            </a:extLst>
          </p:cNvPr>
          <p:cNvSpPr/>
          <p:nvPr/>
        </p:nvSpPr>
        <p:spPr>
          <a:xfrm>
            <a:off x="5565705" y="324022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971340-6717-A634-488F-49DDDDBAE86A}"/>
              </a:ext>
            </a:extLst>
          </p:cNvPr>
          <p:cNvSpPr/>
          <p:nvPr/>
        </p:nvSpPr>
        <p:spPr>
          <a:xfrm>
            <a:off x="6198565" y="323950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78D0-C464-8BEC-8810-E5B78D6ED212}"/>
              </a:ext>
            </a:extLst>
          </p:cNvPr>
          <p:cNvSpPr/>
          <p:nvPr/>
        </p:nvSpPr>
        <p:spPr>
          <a:xfrm>
            <a:off x="6198565" y="4237725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75C603-062E-187A-069F-48CF18E37CA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3203678" y="2596678"/>
            <a:ext cx="0" cy="6443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2CEBB2-0A22-B948-DFB2-99A27F6560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203678" y="3596303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6B028F-E541-79F4-4E5C-D7630CE81F5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5735118" y="2596678"/>
            <a:ext cx="0" cy="64354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10CDF-F114-38A5-DEE1-5A243DAF1D4D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6367978" y="2596678"/>
            <a:ext cx="0" cy="6428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3658D2-A05D-101A-5D8C-003548A7970E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367978" y="3594812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1547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축소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A3C89-CB23-341A-8901-F0E95D052F82}"/>
              </a:ext>
            </a:extLst>
          </p:cNvPr>
          <p:cNvSpPr txBox="1"/>
          <p:nvPr/>
        </p:nvSpPr>
        <p:spPr>
          <a:xfrm>
            <a:off x="926096" y="1840526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A105E-41E0-178E-FD61-81D6AAF00F0B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FC4D37-16DF-8660-2209-AC83C225E65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9437-5BB1-89DB-BDA7-3B60B1B15270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F27AF-E8EB-582C-3008-4371800F2E05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08E57-D344-86B6-4FBB-FBD72ACC3B83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E181-D701-B321-2B4C-B19A00382BEF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F70E4-B13C-8EC7-3415-BA6A5F3CDD93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327CE-CDBF-E719-C833-B0A15AEF74BD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BA5896-F514-EF94-879A-17140C3F9449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EB8BB-BEB7-A2B7-131A-B05CFB7EE5BB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F41B2-9660-E059-D91F-0D259892111C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16CC72-22AA-0CFA-650F-6951DC204844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7F403-3523-D11C-BEAB-79E366807262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F3CAC1-E6FA-3A9D-21B1-5CE1E73AA22C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4AE05-F815-33AF-E63C-0C640AFE7520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C024C6-A3F8-9D06-2113-4180C5DB7B9B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EDB807-CC4A-C939-E937-A3814B24A36A}"/>
              </a:ext>
            </a:extLst>
          </p:cNvPr>
          <p:cNvSpPr/>
          <p:nvPr/>
        </p:nvSpPr>
        <p:spPr>
          <a:xfrm>
            <a:off x="3363876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31E90D-A8A2-0664-C11E-F9C284645363}"/>
              </a:ext>
            </a:extLst>
          </p:cNvPr>
          <p:cNvSpPr/>
          <p:nvPr/>
        </p:nvSpPr>
        <p:spPr>
          <a:xfrm>
            <a:off x="3927000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496FD-286B-EFE7-22AF-F368772CDB19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828C0-5953-74AB-5401-819D4D28FB49}"/>
              </a:ext>
            </a:extLst>
          </p:cNvPr>
          <p:cNvSpPr/>
          <p:nvPr/>
        </p:nvSpPr>
        <p:spPr>
          <a:xfrm>
            <a:off x="336387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57CC1-6A26-5035-3BE9-36A11CAB3552}"/>
              </a:ext>
            </a:extLst>
          </p:cNvPr>
          <p:cNvSpPr/>
          <p:nvPr/>
        </p:nvSpPr>
        <p:spPr>
          <a:xfrm>
            <a:off x="3927000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1E0ADE-5A4E-5179-E46F-930E165DA4BB}"/>
              </a:ext>
            </a:extLst>
          </p:cNvPr>
          <p:cNvSpPr/>
          <p:nvPr/>
        </p:nvSpPr>
        <p:spPr>
          <a:xfrm>
            <a:off x="449012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2E3722-47E0-1464-DE18-856B5AD0B17C}"/>
              </a:ext>
            </a:extLst>
          </p:cNvPr>
          <p:cNvSpPr/>
          <p:nvPr/>
        </p:nvSpPr>
        <p:spPr>
          <a:xfrm>
            <a:off x="326897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E8465-AFF1-2233-864F-92024344F75E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CBF59-8815-4594-0AE6-3FBBC374C177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D7EF20-8D33-5875-2E98-623F80C3581A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49DC93-72AD-F050-7889-361E8139DD5F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D6C28D-1A98-3A92-DDCD-7AB252B99DC7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C3E42E0-E93B-2241-D9D4-6EBF078D5FF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A856393-1DA6-D8DE-C48D-5213E26DCE38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2DC8AA2-133B-08AB-C1B9-2BE1D3D6542B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3533289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D364D02-DFC0-0FB6-EFD6-298FD1590B5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096413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2D7EC75-F912-3CE1-F8B0-D1C640A63264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DA86F1-38AD-9D23-1ECE-90DD3378EF3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3533289" y="5760338"/>
            <a:ext cx="55865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8D7BE79-FABC-4DAE-82AB-400E4E316D8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096413" y="5760338"/>
            <a:ext cx="7621" cy="4981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F58BC9-E017-0ED3-2B84-FC5F935E17FD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4091940" y="5760338"/>
            <a:ext cx="113072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3223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요소 </a:t>
            </a:r>
            <a:r>
              <a:rPr lang="ko-KR" altLang="en-US" err="1">
                <a:sym typeface="Wingdings" panose="05000000000000000000" pitchFamily="2" charset="2"/>
              </a:rPr>
              <a:t>건너띄기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1AFC-B12A-93FD-B486-AA4F77D4A220}"/>
              </a:ext>
            </a:extLst>
          </p:cNvPr>
          <p:cNvSpPr txBox="1"/>
          <p:nvPr/>
        </p:nvSpPr>
        <p:spPr>
          <a:xfrm>
            <a:off x="987310" y="1868120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3C870F-359E-1E6C-23B5-53440EDFD903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40B7E4-96C9-EC5D-BA6B-D79C839A4AB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4EABB0-C9EE-E7D6-31D4-59A263CC9C8C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2E42A9-7CDF-1155-AACB-84369D58BA12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72C8-6C94-CFC7-6F60-1C3279EC8B85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355C-E55A-0F03-BCA4-DBD6E237D13E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83DFD-3C84-580E-7B10-3E2A37A960A2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7415E4-97BB-24B9-E54C-2306F830AAA3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0FC3B-2C40-F485-729A-366C1650C6BF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3939D3-6780-3F9A-252F-5C68B9213B28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B0832-5F0A-33F3-0FA3-5AB96B21F3A3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5DA4EE-5611-8319-7D9C-ADEF3841C14F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3BA47-055D-D2E4-653C-A81B9B27C2B3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CD728-A77D-54DF-5595-F5B963EF34D9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76EAA-EA72-C6C6-1DC4-E0F04627C582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528B02-EFCB-1541-A0B4-DD81FC2EED37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409F8-2B12-87BC-4819-C3480AEF18EE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F7BA46-7F99-A2D6-7DAC-E942E0FFE015}"/>
              </a:ext>
            </a:extLst>
          </p:cNvPr>
          <p:cNvSpPr/>
          <p:nvPr/>
        </p:nvSpPr>
        <p:spPr>
          <a:xfrm>
            <a:off x="384393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DF2D0-5E81-B4AC-BEC3-52622E4981B2}"/>
              </a:ext>
            </a:extLst>
          </p:cNvPr>
          <p:cNvSpPr/>
          <p:nvPr/>
        </p:nvSpPr>
        <p:spPr>
          <a:xfrm>
            <a:off x="497018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8F6CC3-929A-D4CD-9553-CDD53FA0F2AD}"/>
              </a:ext>
            </a:extLst>
          </p:cNvPr>
          <p:cNvSpPr/>
          <p:nvPr/>
        </p:nvSpPr>
        <p:spPr>
          <a:xfrm>
            <a:off x="374903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22499-6949-1B0E-6AD7-6E0F1BDF68EF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9FD3-AA3C-1141-2B46-472616C00773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40690-944D-150D-7241-8A5871F3CD6F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076D4-1C4B-4A60-1C5D-7E356F58797A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A6949-B831-0F16-6FCF-522FADDAC62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74CD89-0316-C088-C39B-99CDB7910579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C0E649-F50E-61FC-6E6D-7EEFF01EE7B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305EAA-1130-254D-F6B4-9951263AFA9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A2E05C-F0FB-B0C3-F767-B7BDB0A0C2A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4572000" y="5760338"/>
            <a:ext cx="65066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06DD5B-0EBA-D7D2-3417-4C541735C96A}"/>
              </a:ext>
            </a:extLst>
          </p:cNvPr>
          <p:cNvSpPr/>
          <p:nvPr/>
        </p:nvSpPr>
        <p:spPr>
          <a:xfrm>
            <a:off x="561523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FD99C5-9E50-9166-E6EA-463CA638E1B7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5784649" y="3977260"/>
            <a:ext cx="1136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08B8DE-8564-A95F-CDA1-BB72B34E974F}"/>
              </a:ext>
            </a:extLst>
          </p:cNvPr>
          <p:cNvSpPr/>
          <p:nvPr/>
        </p:nvSpPr>
        <p:spPr>
          <a:xfrm>
            <a:off x="5615235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788CF9-B3E2-E147-0A32-5AEA6A41BCBF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>
          <a:xfrm flipH="1">
            <a:off x="5784648" y="4868799"/>
            <a:ext cx="1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6B671D-64E9-4F79-F379-60104FBEEE35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 flipH="1">
            <a:off x="4572000" y="5760338"/>
            <a:ext cx="1212648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8727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Mapping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6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Write Once, Run Anywhere.</a:t>
            </a:r>
          </a:p>
          <a:p>
            <a:r>
              <a:rPr lang="ko-KR" altLang="en-US"/>
              <a:t>한 번의 작성으로 </a:t>
            </a:r>
            <a:r>
              <a:rPr lang="ko-KR" altLang="en-US" err="1"/>
              <a:t>어디에서든</a:t>
            </a:r>
            <a:r>
              <a:rPr lang="ko-KR" altLang="en-US"/>
              <a:t> 똑같이 실행된다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81C41E-DE08-C686-CD4D-5C10B8C3A38C}"/>
              </a:ext>
            </a:extLst>
          </p:cNvPr>
          <p:cNvGrpSpPr/>
          <p:nvPr/>
        </p:nvGrpSpPr>
        <p:grpSpPr>
          <a:xfrm>
            <a:off x="1507835" y="2420888"/>
            <a:ext cx="6189994" cy="3267491"/>
            <a:chOff x="1259632" y="2395086"/>
            <a:chExt cx="6189994" cy="3267491"/>
          </a:xfrm>
        </p:grpSpPr>
        <p:pic>
          <p:nvPicPr>
            <p:cNvPr id="5" name="그래픽 4" descr="컴퓨터 단색으로 채워진">
              <a:extLst>
                <a:ext uri="{FF2B5EF4-FFF2-40B4-BE49-F238E27FC236}">
                  <a16:creationId xmlns:a16="http://schemas.microsoft.com/office/drawing/2014/main" id="{C18862E1-586A-0FD1-07F1-2930221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632" y="2395086"/>
              <a:ext cx="1452736" cy="1452736"/>
            </a:xfrm>
            <a:prstGeom prst="rect">
              <a:avLst/>
            </a:prstGeom>
          </p:spPr>
        </p:pic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592CF009-DDD4-1F08-6587-38016C1B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800" y="2395086"/>
              <a:ext cx="1452736" cy="1452736"/>
            </a:xfrm>
            <a:prstGeom prst="rect">
              <a:avLst/>
            </a:prstGeom>
          </p:spPr>
        </p:pic>
        <p:pic>
          <p:nvPicPr>
            <p:cNvPr id="7" name="그래픽 6" descr="컴퓨터 단색으로 채워진">
              <a:extLst>
                <a:ext uri="{FF2B5EF4-FFF2-40B4-BE49-F238E27FC236}">
                  <a16:creationId xmlns:a16="http://schemas.microsoft.com/office/drawing/2014/main" id="{1517E8B3-99FE-F5F1-CABA-5AD23835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9968" y="2395086"/>
              <a:ext cx="1452736" cy="145273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A3213B-952E-FB31-02CE-03B45A359014}"/>
                </a:ext>
              </a:extLst>
            </p:cNvPr>
            <p:cNvGrpSpPr/>
            <p:nvPr/>
          </p:nvGrpSpPr>
          <p:grpSpPr>
            <a:xfrm>
              <a:off x="3851920" y="4717766"/>
              <a:ext cx="944811" cy="944811"/>
              <a:chOff x="3616004" y="4716437"/>
              <a:chExt cx="1250328" cy="125032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107D3AA-E0E5-7F26-7D35-C10534FB5E5D}"/>
                  </a:ext>
                </a:extLst>
              </p:cNvPr>
              <p:cNvSpPr/>
              <p:nvPr/>
            </p:nvSpPr>
            <p:spPr>
              <a:xfrm>
                <a:off x="3635896" y="4725144"/>
                <a:ext cx="1224136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Logo Java – Logos PNG">
                <a:extLst>
                  <a:ext uri="{FF2B5EF4-FFF2-40B4-BE49-F238E27FC236}">
                    <a16:creationId xmlns:a16="http://schemas.microsoft.com/office/drawing/2014/main" id="{69FE2CE3-F783-0D1C-43B9-7B277F5A6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6004" y="4716437"/>
                <a:ext cx="1250328" cy="12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9C2D8-6E0C-D600-823D-D855824FD99D}"/>
                </a:ext>
              </a:extLst>
            </p:cNvPr>
            <p:cNvSpPr txBox="1"/>
            <p:nvPr/>
          </p:nvSpPr>
          <p:spPr>
            <a:xfrm>
              <a:off x="1819955" y="3167390"/>
              <a:ext cx="110959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BDB1E-F7C6-57FF-C51F-102F12FD5CCE}"/>
                </a:ext>
              </a:extLst>
            </p:cNvPr>
            <p:cNvSpPr txBox="1"/>
            <p:nvPr/>
          </p:nvSpPr>
          <p:spPr>
            <a:xfrm>
              <a:off x="4197694" y="3167390"/>
              <a:ext cx="88678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C4A95-9989-7F83-329F-13C06EEE802C}"/>
                </a:ext>
              </a:extLst>
            </p:cNvPr>
            <p:cNvSpPr txBox="1"/>
            <p:nvPr/>
          </p:nvSpPr>
          <p:spPr>
            <a:xfrm>
              <a:off x="6452708" y="3167390"/>
              <a:ext cx="858247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FD65D-D1DA-DA85-CED8-331A363E499F}"/>
                </a:ext>
              </a:extLst>
            </p:cNvPr>
            <p:cNvSpPr txBox="1"/>
            <p:nvPr/>
          </p:nvSpPr>
          <p:spPr>
            <a:xfrm>
              <a:off x="1544781" y="2395086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endParaRPr lang="ko-KR" alt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1D083-1DEA-F71C-E58E-EF681874AC73}"/>
                </a:ext>
              </a:extLst>
            </p:cNvPr>
            <p:cNvSpPr txBox="1"/>
            <p:nvPr/>
          </p:nvSpPr>
          <p:spPr>
            <a:xfrm>
              <a:off x="3884339" y="2395086"/>
              <a:ext cx="713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endParaRPr lang="ko-KR" alt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02671-6BFA-5D2D-AA9E-48599AEFD8F5}"/>
                </a:ext>
              </a:extLst>
            </p:cNvPr>
            <p:cNvSpPr txBox="1"/>
            <p:nvPr/>
          </p:nvSpPr>
          <p:spPr>
            <a:xfrm>
              <a:off x="6211645" y="2395086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72A7B-0201-7AF6-B811-3944026180EE}"/>
                </a:ext>
              </a:extLst>
            </p:cNvPr>
            <p:cNvSpPr txBox="1"/>
            <p:nvPr/>
          </p:nvSpPr>
          <p:spPr>
            <a:xfrm>
              <a:off x="4967536" y="5103901"/>
              <a:ext cx="248209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컴퓨터에 인스톨된 </a:t>
              </a:r>
              <a:r>
                <a:rPr lang="en-US" altLang="ko-KR" sz="1400"/>
                <a:t>Java VM </a:t>
              </a:r>
            </a:p>
            <a:p>
              <a:r>
                <a:rPr lang="ko-KR" altLang="en-US" sz="1400"/>
                <a:t>위에서 프로그램이 실행된다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88922C-B092-BB20-DB18-E4B1BECB84D6}"/>
                </a:ext>
              </a:extLst>
            </p:cNvPr>
            <p:cNvCxnSpPr/>
            <p:nvPr/>
          </p:nvCxnSpPr>
          <p:spPr>
            <a:xfrm flipH="1" flipV="1">
              <a:off x="2474844" y="3789040"/>
              <a:ext cx="1409495" cy="9353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8F36E4-B7CE-9666-E556-31B2C9CE3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325" y="3740743"/>
              <a:ext cx="0" cy="8793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4906B0-CB08-AB22-33AC-4EDAB87D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70" y="3690610"/>
              <a:ext cx="1377076" cy="1033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2C0684F-6282-3EDF-E776-5EAB02F30FF5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재할당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값 수정</a:t>
            </a:r>
            <a:r>
              <a:rPr lang="en-US" altLang="ko-KR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맵핑이란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필터링이 </a:t>
            </a:r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WHERE</a:t>
            </a:r>
            <a:r>
              <a:rPr lang="ko-KR" altLang="en-US">
                <a:sym typeface="Wingdings" panose="05000000000000000000" pitchFamily="2" charset="2"/>
              </a:rPr>
              <a:t>와 같다면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맵핑은 </a:t>
            </a:r>
            <a:r>
              <a:rPr lang="en-US" altLang="ko-KR">
                <a:sym typeface="Wingdings" panose="05000000000000000000" pitchFamily="2" charset="2"/>
              </a:rPr>
              <a:t>SELECT </a:t>
            </a:r>
            <a:r>
              <a:rPr lang="ko-KR" altLang="en-US">
                <a:sym typeface="Wingdings" panose="05000000000000000000" pitchFamily="2" charset="2"/>
              </a:rPr>
              <a:t>컬럼과 같음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( </a:t>
            </a:r>
            <a:r>
              <a:rPr lang="ko-KR" altLang="en-US">
                <a:sym typeface="Wingdings" panose="05000000000000000000" pitchFamily="2" charset="2"/>
              </a:rPr>
              <a:t>단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하나의 요소만 </a:t>
            </a:r>
            <a:r>
              <a:rPr lang="ko-KR" altLang="en-US" err="1">
                <a:sym typeface="Wingdings" panose="05000000000000000000" pitchFamily="2" charset="2"/>
              </a:rPr>
              <a:t>맵핑할</a:t>
            </a:r>
            <a:r>
              <a:rPr lang="ko-KR" altLang="en-US">
                <a:sym typeface="Wingdings" panose="05000000000000000000" pitchFamily="2" charset="2"/>
              </a:rPr>
              <a:t> 수 있다 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원본 스트림을 변환하고자 할 때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원하는 요소만 추출해 새로운 스트림으로 생성함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예</a:t>
            </a:r>
            <a:r>
              <a:rPr lang="en-US" altLang="ko-KR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Java8, Lambdas, In, Action</a:t>
            </a:r>
            <a:r>
              <a:rPr lang="ko-KR" altLang="en-US">
                <a:sym typeface="Wingdings" panose="05000000000000000000" pitchFamily="2" charset="2"/>
              </a:rPr>
              <a:t>가 들어있는 단어 리스트를 이용해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각 글자들의 길이를 갖는 숫자 리스트를 만듦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DA70C-0DB1-AD23-207C-4016693167E6}"/>
              </a:ext>
            </a:extLst>
          </p:cNvPr>
          <p:cNvSpPr txBox="1"/>
          <p:nvPr/>
        </p:nvSpPr>
        <p:spPr>
          <a:xfrm>
            <a:off x="937260" y="3988146"/>
            <a:ext cx="82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wordLengths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768702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flatMap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맵과</a:t>
            </a:r>
            <a:r>
              <a:rPr lang="ko-KR" altLang="en-US">
                <a:sym typeface="Wingdings" panose="05000000000000000000" pitchFamily="2" charset="2"/>
              </a:rPr>
              <a:t> 동일한 동작을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map 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반환 결과가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일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차이가 발생함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map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컬렉션에 넣어 반환 함</a:t>
            </a:r>
            <a:r>
              <a:rPr lang="en-US" altLang="ko-KR">
                <a:sym typeface="Wingdings" panose="05000000000000000000" pitchFamily="2" charset="2"/>
              </a:rPr>
              <a:t>.  Stream&lt;Stream&lt;Object&gt;&gt;</a:t>
            </a: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으로 반환 함</a:t>
            </a:r>
            <a:r>
              <a:rPr lang="en-US" altLang="ko-KR">
                <a:sym typeface="Wingdings" panose="05000000000000000000" pitchFamily="2" charset="2"/>
              </a:rPr>
              <a:t>.  Stream&lt;Object&gt;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86743-239B-F46B-08E1-598E0C6B64A1}"/>
              </a:ext>
            </a:extLst>
          </p:cNvPr>
          <p:cNvSpPr txBox="1"/>
          <p:nvPr/>
        </p:nvSpPr>
        <p:spPr>
          <a:xfrm>
            <a:off x="906780" y="1865620"/>
            <a:ext cx="6873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uniqueCharacters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단어를 개별문자를 포함하는 배열로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생성된 스트림을 하나의 스트림으로 평명화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38247475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Find &amp; Matching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60827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특정 속성이 데이터 집합에 </a:t>
            </a:r>
            <a:r>
              <a:rPr lang="ko-KR" altLang="en-US" err="1">
                <a:sym typeface="Wingdings" panose="05000000000000000000" pitchFamily="2" charset="2"/>
              </a:rPr>
              <a:t>포함되어있는지</a:t>
            </a:r>
            <a:r>
              <a:rPr lang="ko-KR" altLang="en-US">
                <a:sym typeface="Wingdings" panose="05000000000000000000" pitchFamily="2" charset="2"/>
              </a:rPr>
              <a:t> 여부를 검색하는 데이터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noneMatch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등의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적어도 한 요소와 일치하는지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주어진 스트림 내에서 적어도 한 요소와 일치하는지 확인 후 </a:t>
            </a:r>
            <a:r>
              <a:rPr lang="ko-KR" altLang="en-US" err="1">
                <a:sym typeface="Wingdings" panose="05000000000000000000" pitchFamily="2" charset="2"/>
              </a:rPr>
              <a:t>불린으로</a:t>
            </a:r>
            <a:r>
              <a:rPr lang="ko-KR" altLang="en-US">
                <a:sym typeface="Wingdings" panose="05000000000000000000" pitchFamily="2" charset="2"/>
              </a:rPr>
              <a:t> 반환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메뉴 스트림에 채식요리가 있는지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모든 요소가 일치하는지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모든 요리가 </a:t>
            </a:r>
            <a:r>
              <a:rPr lang="en-US" altLang="ko-KR">
                <a:sym typeface="Wingdings" panose="05000000000000000000" pitchFamily="2" charset="2"/>
              </a:rPr>
              <a:t>1000</a:t>
            </a:r>
            <a:r>
              <a:rPr lang="ko-KR" altLang="en-US">
                <a:sym typeface="Wingdings" panose="05000000000000000000" pitchFamily="2" charset="2"/>
              </a:rPr>
              <a:t>칼로리 이하인지 확인하기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4721C-B5C1-99A1-49EC-EF29F54B6964}"/>
              </a:ext>
            </a:extLst>
          </p:cNvPr>
          <p:cNvSpPr txBox="1"/>
          <p:nvPr/>
        </p:nvSpPr>
        <p:spPr>
          <a:xfrm>
            <a:off x="942974" y="3649628"/>
            <a:ext cx="833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menu is (somewhat) vegetarian friendly!!"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A601F-A185-DF59-90A3-59A016F865C9}"/>
              </a:ext>
            </a:extLst>
          </p:cNvPr>
          <p:cNvSpPr txBox="1"/>
          <p:nvPr/>
        </p:nvSpPr>
        <p:spPr>
          <a:xfrm>
            <a:off x="942974" y="5542895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5139882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일치하는 요소가 하나도 없는지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와 반대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임의요소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3099-B3BE-BD80-36F3-84BCA8EA4524}"/>
              </a:ext>
            </a:extLst>
          </p:cNvPr>
          <p:cNvSpPr txBox="1"/>
          <p:nvPr/>
        </p:nvSpPr>
        <p:spPr>
          <a:xfrm>
            <a:off x="942974" y="2016397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err="1">
                <a:solidFill>
                  <a:srgbClr val="795E26"/>
                </a:solidFill>
                <a:latin typeface="Consolas" panose="020B0609020204030204" pitchFamily="49" charset="0"/>
              </a:rPr>
              <a:t>noneMatch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CD0E9-697A-4321-DFE9-15FE17EDBBE1}"/>
              </a:ext>
            </a:extLst>
          </p:cNvPr>
          <p:cNvSpPr txBox="1"/>
          <p:nvPr/>
        </p:nvSpPr>
        <p:spPr>
          <a:xfrm>
            <a:off x="942974" y="4256829"/>
            <a:ext cx="644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findAny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291279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첫 번째 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Null </a:t>
            </a:r>
            <a:r>
              <a:rPr lang="ko-KR" altLang="en-US">
                <a:sym typeface="Wingdings" panose="05000000000000000000" pitchFamily="2" charset="2"/>
              </a:rPr>
              <a:t>요소를 유연하게 처리할 수 있는 방법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네 가지 기능 제공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() : Optional</a:t>
            </a:r>
            <a:r>
              <a:rPr lang="ko-KR" altLang="en-US">
                <a:sym typeface="Wingdings" panose="05000000000000000000" pitchFamily="2" charset="2"/>
              </a:rPr>
              <a:t>이 값을 포함하면 </a:t>
            </a:r>
            <a:r>
              <a:rPr lang="en-US" altLang="ko-KR">
                <a:sym typeface="Wingdings" panose="05000000000000000000" pitchFamily="2" charset="2"/>
              </a:rPr>
              <a:t>true, </a:t>
            </a:r>
            <a:r>
              <a:rPr lang="ko-KR" altLang="en-US">
                <a:sym typeface="Wingdings" panose="05000000000000000000" pitchFamily="2" charset="2"/>
              </a:rPr>
              <a:t>아니라면 </a:t>
            </a:r>
            <a:r>
              <a:rPr lang="en-US" altLang="ko-KR">
                <a:sym typeface="Wingdings" panose="05000000000000000000" pitchFamily="2" charset="2"/>
              </a:rPr>
              <a:t>false</a:t>
            </a:r>
            <a:r>
              <a:rPr lang="ko-KR" altLang="en-US">
                <a:sym typeface="Wingdings" panose="05000000000000000000" pitchFamily="2" charset="2"/>
              </a:rPr>
              <a:t>를 반환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(Consumer&lt;T&gt; block) :  Optional </a:t>
            </a:r>
            <a:r>
              <a:rPr lang="ko-KR" altLang="en-US">
                <a:sym typeface="Wingdings" panose="05000000000000000000" pitchFamily="2" charset="2"/>
              </a:rPr>
              <a:t>에 값이 있을 때만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en-US" altLang="ko-KR" err="1">
                <a:sym typeface="Wingdings" panose="05000000000000000000" pitchFamily="2" charset="2"/>
              </a:rPr>
              <a:t>Comsumer</a:t>
            </a:r>
            <a:r>
              <a:rPr lang="ko-KR" altLang="en-US">
                <a:sym typeface="Wingdings" panose="05000000000000000000" pitchFamily="2" charset="2"/>
              </a:rPr>
              <a:t>를 실행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get() :  Optional</a:t>
            </a:r>
            <a:r>
              <a:rPr lang="ko-KR" altLang="en-US">
                <a:sym typeface="Wingdings" panose="05000000000000000000" pitchFamily="2" charset="2"/>
              </a:rPr>
              <a:t>에 값이 있을 경우 값을 반환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   </a:t>
            </a:r>
            <a:r>
              <a:rPr lang="ko-KR" altLang="en-US">
                <a:sym typeface="Wingdings" panose="05000000000000000000" pitchFamily="2" charset="2"/>
              </a:rPr>
              <a:t>그렇지 않을 경우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en-US" altLang="ko-KR" err="1">
                <a:sym typeface="Wingdings" panose="05000000000000000000" pitchFamily="2" charset="2"/>
              </a:rPr>
              <a:t>NoSuchElementException</a:t>
            </a:r>
            <a:r>
              <a:rPr lang="en-US" altLang="ko-KR">
                <a:sym typeface="Wingdings" panose="05000000000000000000" pitchFamily="2" charset="2"/>
              </a:rPr>
              <a:t>” </a:t>
            </a:r>
            <a:r>
              <a:rPr lang="ko-KR" altLang="en-US">
                <a:sym typeface="Wingdings" panose="05000000000000000000" pitchFamily="2" charset="2"/>
              </a:rPr>
              <a:t>발생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(T other) : Optional</a:t>
            </a:r>
            <a:r>
              <a:rPr lang="ko-KR" altLang="en-US">
                <a:sym typeface="Wingdings" panose="05000000000000000000" pitchFamily="2" charset="2"/>
              </a:rPr>
              <a:t>에 값이 있을 경우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없을 경우 </a:t>
            </a:r>
            <a:r>
              <a:rPr lang="en-US" altLang="ko-KR">
                <a:sym typeface="Wingdings" panose="05000000000000000000" pitchFamily="2" charset="2"/>
              </a:rPr>
              <a:t>other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C921-0A0A-BE1D-97D1-A77EEE341064}"/>
              </a:ext>
            </a:extLst>
          </p:cNvPr>
          <p:cNvSpPr txBox="1"/>
          <p:nvPr/>
        </p:nvSpPr>
        <p:spPr>
          <a:xfrm>
            <a:off x="1000124" y="1976319"/>
            <a:ext cx="6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firstSquarDivisibleByThree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93994379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임의의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주로 병렬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err="1">
                <a:sym typeface="Wingdings" panose="05000000000000000000" pitchFamily="2" charset="2"/>
              </a:rPr>
              <a:t>병렬스트림에서</a:t>
            </a:r>
            <a:r>
              <a:rPr lang="ko-KR" altLang="en-US">
                <a:sym typeface="Wingdings" panose="05000000000000000000" pitchFamily="2" charset="2"/>
              </a:rPr>
              <a:t> 첫 번째 요소의 의미가 존재하지 않음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>
                <a:sym typeface="Wingdings" panose="05000000000000000000" pitchFamily="2" charset="2"/>
              </a:rPr>
              <a:t>첫 번째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일반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9079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Reducing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67214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요소로 집계함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 </a:t>
            </a:r>
            <a:r>
              <a:rPr lang="ko-KR" altLang="en-US">
                <a:sym typeface="Wingdings" panose="05000000000000000000" pitchFamily="2" charset="2"/>
              </a:rPr>
              <a:t>에서 집계함수의 역할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요소의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일반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에서 합계를 구하는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리듀싱을</a:t>
            </a:r>
            <a:r>
              <a:rPr lang="ko-KR" altLang="en-US">
                <a:sym typeface="Wingdings" panose="05000000000000000000" pitchFamily="2" charset="2"/>
              </a:rPr>
              <a:t> 활용한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a : </a:t>
            </a:r>
            <a:r>
              <a:rPr lang="ko-KR" altLang="en-US">
                <a:sym typeface="Wingdings" panose="05000000000000000000" pitchFamily="2" charset="2"/>
              </a:rPr>
              <a:t>집계된 값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b : </a:t>
            </a:r>
            <a:r>
              <a:rPr lang="ko-KR" altLang="en-US">
                <a:sym typeface="Wingdings" panose="05000000000000000000" pitchFamily="2" charset="2"/>
              </a:rPr>
              <a:t>스트림 요소의 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59A4-D40A-212C-5FF0-81E731A215D3}"/>
              </a:ext>
            </a:extLst>
          </p:cNvPr>
          <p:cNvSpPr txBox="1"/>
          <p:nvPr/>
        </p:nvSpPr>
        <p:spPr>
          <a:xfrm>
            <a:off x="988263" y="3238734"/>
            <a:ext cx="4587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A7B82-1E50-3270-EC58-C898DD5203CB}"/>
              </a:ext>
            </a:extLst>
          </p:cNvPr>
          <p:cNvSpPr txBox="1"/>
          <p:nvPr/>
        </p:nvSpPr>
        <p:spPr>
          <a:xfrm>
            <a:off x="988263" y="5036014"/>
            <a:ext cx="6784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9158970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처리 과정</a:t>
            </a:r>
            <a:r>
              <a:rPr lang="en-US" altLang="ko-KR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CEC4BF-0584-75BC-33A0-BA6EBFB345BB}"/>
              </a:ext>
            </a:extLst>
          </p:cNvPr>
          <p:cNvSpPr/>
          <p:nvPr/>
        </p:nvSpPr>
        <p:spPr>
          <a:xfrm>
            <a:off x="352634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DA6F-A736-FF48-0163-FE6B52F2F806}"/>
              </a:ext>
            </a:extLst>
          </p:cNvPr>
          <p:cNvSpPr/>
          <p:nvPr/>
        </p:nvSpPr>
        <p:spPr>
          <a:xfrm>
            <a:off x="3526344" y="2982805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A7C66-4365-713F-6D77-DD5D68AFD5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51992" y="2263137"/>
            <a:ext cx="0" cy="719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66F-0202-B34D-AFC7-4FC574DD35FE}"/>
              </a:ext>
            </a:extLst>
          </p:cNvPr>
          <p:cNvSpPr txBox="1"/>
          <p:nvPr/>
        </p:nvSpPr>
        <p:spPr>
          <a:xfrm>
            <a:off x="6286036" y="190030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EEDC5-28E0-0B28-BA42-2FB9441A2845}"/>
              </a:ext>
            </a:extLst>
          </p:cNvPr>
          <p:cNvSpPr txBox="1"/>
          <p:nvPr/>
        </p:nvSpPr>
        <p:spPr>
          <a:xfrm>
            <a:off x="540679" y="171615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FF952-83E0-F76A-92E2-99E4987AD810}"/>
              </a:ext>
            </a:extLst>
          </p:cNvPr>
          <p:cNvSpPr txBox="1"/>
          <p:nvPr/>
        </p:nvSpPr>
        <p:spPr>
          <a:xfrm>
            <a:off x="493395" y="2638427"/>
            <a:ext cx="25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35414A-5672-FBA5-6386-9CC28A1B5708}"/>
              </a:ext>
            </a:extLst>
          </p:cNvPr>
          <p:cNvCxnSpPr/>
          <p:nvPr/>
        </p:nvCxnSpPr>
        <p:spPr>
          <a:xfrm>
            <a:off x="624499" y="2556304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9ACA3-35DC-5900-3896-31708FDF597B}"/>
              </a:ext>
            </a:extLst>
          </p:cNvPr>
          <p:cNvSpPr txBox="1"/>
          <p:nvPr/>
        </p:nvSpPr>
        <p:spPr>
          <a:xfrm>
            <a:off x="6407956" y="60896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7550F-C8E0-87DF-92EC-B22BCA36D671}"/>
              </a:ext>
            </a:extLst>
          </p:cNvPr>
          <p:cNvSpPr/>
          <p:nvPr/>
        </p:nvSpPr>
        <p:spPr>
          <a:xfrm>
            <a:off x="4256749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B4D7F-3B75-8DA5-F557-FB5427C89EF0}"/>
              </a:ext>
            </a:extLst>
          </p:cNvPr>
          <p:cNvSpPr/>
          <p:nvPr/>
        </p:nvSpPr>
        <p:spPr>
          <a:xfrm>
            <a:off x="498715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BCEB7-322F-FF39-D732-F8CB64B7A20C}"/>
              </a:ext>
            </a:extLst>
          </p:cNvPr>
          <p:cNvSpPr/>
          <p:nvPr/>
        </p:nvSpPr>
        <p:spPr>
          <a:xfrm>
            <a:off x="5719611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93A45A-305C-3CCE-DAE1-E3428EDFA3FF}"/>
              </a:ext>
            </a:extLst>
          </p:cNvPr>
          <p:cNvSpPr/>
          <p:nvPr/>
        </p:nvSpPr>
        <p:spPr>
          <a:xfrm>
            <a:off x="4256749" y="3761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26886F-5FE0-7F64-6D6B-79382662A2A6}"/>
              </a:ext>
            </a:extLst>
          </p:cNvPr>
          <p:cNvSpPr/>
          <p:nvPr/>
        </p:nvSpPr>
        <p:spPr>
          <a:xfrm>
            <a:off x="4987154" y="451561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C1231A-94A5-C5AD-D250-7AF94BA2EB94}"/>
              </a:ext>
            </a:extLst>
          </p:cNvPr>
          <p:cNvSpPr/>
          <p:nvPr/>
        </p:nvSpPr>
        <p:spPr>
          <a:xfrm>
            <a:off x="5725001" y="5285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0A9CA-9F66-B080-1A94-1428A3A56ED7}"/>
              </a:ext>
            </a:extLst>
          </p:cNvPr>
          <p:cNvSpPr txBox="1"/>
          <p:nvPr/>
        </p:nvSpPr>
        <p:spPr>
          <a:xfrm>
            <a:off x="2895600" y="3056047"/>
            <a:ext cx="28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4DB209-8F80-FA7E-F4CA-2876CFF9DB29}"/>
              </a:ext>
            </a:extLst>
          </p:cNvPr>
          <p:cNvSpPr/>
          <p:nvPr/>
        </p:nvSpPr>
        <p:spPr>
          <a:xfrm>
            <a:off x="3526344" y="3791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616C10-FA7E-952C-4452-1E7CC694319C}"/>
              </a:ext>
            </a:extLst>
          </p:cNvPr>
          <p:cNvSpPr/>
          <p:nvPr/>
        </p:nvSpPr>
        <p:spPr>
          <a:xfrm>
            <a:off x="4256749" y="454541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AC3492-BF5A-A121-7527-7E6FF6482ADA}"/>
              </a:ext>
            </a:extLst>
          </p:cNvPr>
          <p:cNvSpPr/>
          <p:nvPr/>
        </p:nvSpPr>
        <p:spPr>
          <a:xfrm>
            <a:off x="4256749" y="4548494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6B477-4949-B240-56BA-9427F7965925}"/>
              </a:ext>
            </a:extLst>
          </p:cNvPr>
          <p:cNvSpPr/>
          <p:nvPr/>
        </p:nvSpPr>
        <p:spPr>
          <a:xfrm>
            <a:off x="4987154" y="5315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8D1AE-1BF6-8C24-026E-FDA428772B7E}"/>
              </a:ext>
            </a:extLst>
          </p:cNvPr>
          <p:cNvSpPr/>
          <p:nvPr/>
        </p:nvSpPr>
        <p:spPr>
          <a:xfrm>
            <a:off x="5719611" y="607706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A143E2-3F3F-3348-D02C-56970C2B93B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4482397" y="2263137"/>
            <a:ext cx="0" cy="1498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E56DDD-BC5D-FECC-CA1A-A3CB17C2D9F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212802" y="2263137"/>
            <a:ext cx="0" cy="22524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EA8E17-F0D2-B77D-1832-A3B744CAF7B9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945259" y="2263137"/>
            <a:ext cx="5390" cy="3022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B7DE1-4B9F-C0C7-A709-B5CB81A1816A}"/>
              </a:ext>
            </a:extLst>
          </p:cNvPr>
          <p:cNvCxnSpPr>
            <a:cxnSpLocks/>
            <a:stCxn id="9" idx="4"/>
            <a:endCxn id="25" idx="0"/>
          </p:cNvCxnSpPr>
          <p:nvPr/>
        </p:nvCxnSpPr>
        <p:spPr>
          <a:xfrm>
            <a:off x="3751992" y="3436620"/>
            <a:ext cx="0" cy="3544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77536A5-DB0B-6F83-E5D0-237823470342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3977640" y="3988145"/>
            <a:ext cx="27910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D19A78-B228-CA35-F869-7A123AB94DAD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 flipV="1">
            <a:off x="4708045" y="4742526"/>
            <a:ext cx="279109" cy="307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9D28A40-91CE-3CD5-B4E5-2FA66611BF87}"/>
              </a:ext>
            </a:extLst>
          </p:cNvPr>
          <p:cNvCxnSpPr>
            <a:cxnSpLocks/>
            <a:stCxn id="29" idx="3"/>
            <a:endCxn id="23" idx="2"/>
          </p:cNvCxnSpPr>
          <p:nvPr/>
        </p:nvCxnSpPr>
        <p:spPr>
          <a:xfrm>
            <a:off x="5438450" y="5512145"/>
            <a:ext cx="286551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340CB6-F358-1FCE-9ECC-DED948C3691B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3178262" y="3209713"/>
            <a:ext cx="348082" cy="2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0413FCC-3B6E-1F76-15D3-6D8799B8D16E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4482397" y="4215053"/>
            <a:ext cx="0" cy="3334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679135-7640-13AB-6B6D-60C400A4CEB3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5212802" y="4969433"/>
            <a:ext cx="0" cy="34560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67D3B1-1509-A92A-B9A9-FF28513728D8}"/>
              </a:ext>
            </a:extLst>
          </p:cNvPr>
          <p:cNvCxnSpPr>
            <a:cxnSpLocks/>
            <a:stCxn id="23" idx="4"/>
            <a:endCxn id="30" idx="0"/>
          </p:cNvCxnSpPr>
          <p:nvPr/>
        </p:nvCxnSpPr>
        <p:spPr>
          <a:xfrm flipH="1">
            <a:off x="5945259" y="5739053"/>
            <a:ext cx="5390" cy="3380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9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21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31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최대값과 최소값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Integer::max</a:t>
            </a:r>
            <a:r>
              <a:rPr lang="ko-KR" altLang="en-US">
                <a:sym typeface="Wingdings" panose="05000000000000000000" pitchFamily="2" charset="2"/>
              </a:rPr>
              <a:t>를 이용해 최대값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Integer::min</a:t>
            </a:r>
            <a:r>
              <a:rPr lang="ko-KR" altLang="en-US">
                <a:sym typeface="Wingdings" panose="05000000000000000000" pitchFamily="2" charset="2"/>
              </a:rPr>
              <a:t>을 이용해 최소값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리듀스에서 기본값이 없을 경우 </a:t>
            </a:r>
            <a:r>
              <a:rPr lang="en-US" altLang="ko-KR">
                <a:sym typeface="Wingdings" panose="05000000000000000000" pitchFamily="2" charset="2"/>
              </a:rPr>
              <a:t>Optional</a:t>
            </a:r>
            <a:r>
              <a:rPr lang="ko-KR" altLang="en-US">
                <a:sym typeface="Wingdings" panose="05000000000000000000" pitchFamily="2" charset="2"/>
              </a:rPr>
              <a:t>이 반환됨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C9D3-8E53-441C-1548-42A6ECD2FE6C}"/>
              </a:ext>
            </a:extLst>
          </p:cNvPr>
          <p:cNvSpPr txBox="1"/>
          <p:nvPr/>
        </p:nvSpPr>
        <p:spPr>
          <a:xfrm>
            <a:off x="916198" y="191699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2275-66A1-021A-2449-0710640D79F8}"/>
              </a:ext>
            </a:extLst>
          </p:cNvPr>
          <p:cNvSpPr txBox="1"/>
          <p:nvPr/>
        </p:nvSpPr>
        <p:spPr>
          <a:xfrm>
            <a:off x="916198" y="283026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502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중간 연산과 최종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83739-6F7B-2F8D-C82F-20E85A05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7" y="1621940"/>
            <a:ext cx="5748965" cy="50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16036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Primitive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38575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int, double, long </a:t>
            </a:r>
            <a:r>
              <a:rPr lang="ko-KR" altLang="en-US">
                <a:sym typeface="Wingdings" panose="05000000000000000000" pitchFamily="2" charset="2"/>
              </a:rPr>
              <a:t>특화 스트림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관련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기본형 특화 스트림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일반 스트림 변환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숫자 스트림으로 </a:t>
            </a:r>
            <a:r>
              <a:rPr lang="ko-KR" altLang="en-US" err="1">
                <a:sym typeface="Wingdings" panose="05000000000000000000" pitchFamily="2" charset="2"/>
              </a:rPr>
              <a:t>맵핑하기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mapToInt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mapToLong</a:t>
            </a:r>
            <a:r>
              <a:rPr lang="en-US" altLang="ko-KR">
                <a:sym typeface="Wingdings" panose="05000000000000000000" pitchFamily="2" charset="2"/>
              </a:rPr>
              <a:t>()</a:t>
            </a:r>
            <a:r>
              <a:rPr lang="ko-KR" altLang="en-US">
                <a:sym typeface="Wingdings" panose="05000000000000000000" pitchFamily="2" charset="2"/>
              </a:rPr>
              <a:t>을 많이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객체 스트림으로 복원하기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924A4-84DD-0C14-0B6C-B4873A722A12}"/>
              </a:ext>
            </a:extLst>
          </p:cNvPr>
          <p:cNvSpPr txBox="1"/>
          <p:nvPr/>
        </p:nvSpPr>
        <p:spPr>
          <a:xfrm>
            <a:off x="704850" y="3013501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Stream&lt;Dish&gt;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94D53-88CC-82DB-6E80-99B8442342B6}"/>
              </a:ext>
            </a:extLst>
          </p:cNvPr>
          <p:cNvSpPr txBox="1"/>
          <p:nvPr/>
        </p:nvSpPr>
        <p:spPr>
          <a:xfrm>
            <a:off x="748665" y="5186263"/>
            <a:ext cx="76466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스트림을 숫자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스트림을 일반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boxed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48267994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기본값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OptionalInt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OptionalDouble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OptionalLong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스트림에 요소가 없는 경우 최대값을 구하는 상황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FF85-9336-4D4B-65B1-BAD16AF3BE43}"/>
              </a:ext>
            </a:extLst>
          </p:cNvPr>
          <p:cNvSpPr txBox="1"/>
          <p:nvPr/>
        </p:nvSpPr>
        <p:spPr>
          <a:xfrm>
            <a:off x="1010548" y="2221386"/>
            <a:ext cx="711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F9439-9EE6-99E6-09C6-E8D2171EC600}"/>
              </a:ext>
            </a:extLst>
          </p:cNvPr>
          <p:cNvSpPr txBox="1"/>
          <p:nvPr/>
        </p:nvSpPr>
        <p:spPr>
          <a:xfrm>
            <a:off x="1010548" y="3805618"/>
            <a:ext cx="605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값이 없을 때 기본 최대값을 명시적으로 설정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68148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Generate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888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값으로 스트림 만들기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비우기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배열로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0CEF-6E9C-EFD5-E0A8-B422B885048C}"/>
              </a:ext>
            </a:extLst>
          </p:cNvPr>
          <p:cNvSpPr txBox="1"/>
          <p:nvPr/>
        </p:nvSpPr>
        <p:spPr>
          <a:xfrm>
            <a:off x="548640" y="1626666"/>
            <a:ext cx="8214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F53D-0137-3BE7-5919-ACDD30ACF41A}"/>
              </a:ext>
            </a:extLst>
          </p:cNvPr>
          <p:cNvSpPr txBox="1"/>
          <p:nvPr/>
        </p:nvSpPr>
        <p:spPr>
          <a:xfrm>
            <a:off x="548640" y="3235375"/>
            <a:ext cx="5989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1E008-E71B-77F2-2A95-1100D19F351C}"/>
              </a:ext>
            </a:extLst>
          </p:cNvPr>
          <p:cNvSpPr txBox="1"/>
          <p:nvPr/>
        </p:nvSpPr>
        <p:spPr>
          <a:xfrm>
            <a:off x="548640" y="4459516"/>
            <a:ext cx="532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5799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파일로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65270-91C2-1675-2501-D28A089413F0}"/>
              </a:ext>
            </a:extLst>
          </p:cNvPr>
          <p:cNvSpPr txBox="1"/>
          <p:nvPr/>
        </p:nvSpPr>
        <p:spPr>
          <a:xfrm>
            <a:off x="480060" y="1600268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스트림은 자원을 자동으로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Close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 수 있는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AutoClosable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   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 스트림 생성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중복제거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고유 단어 수 계산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열다가 에러가 발생시 처리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969819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Collectors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3362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집계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6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0000000        0000000        0000000        0000000        0000000      00000000      00000000       00011111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00000010</a:t>
              </a:r>
              <a:endParaRPr lang="ko-KR" altLang="en-US" sz="1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00000000      00000000     00000000      00010101</a:t>
              </a:r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00000000     00001011</a:t>
              </a:r>
              <a:endParaRPr lang="ko-KR" altLang="en-US" sz="100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스트림으로 집계하기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 8 </a:t>
            </a:r>
            <a:r>
              <a:rPr lang="ko-KR" altLang="en-US">
                <a:sym typeface="Wingdings" panose="05000000000000000000" pitchFamily="2" charset="2"/>
              </a:rPr>
              <a:t>이 제공하는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ko-KR" altLang="en-US">
                <a:sym typeface="Wingdings" panose="05000000000000000000" pitchFamily="2" charset="2"/>
              </a:rPr>
              <a:t>컬렉터</a:t>
            </a:r>
            <a:r>
              <a:rPr lang="en-US" altLang="ko-KR">
                <a:sym typeface="Wingdings" panose="05000000000000000000" pitchFamily="2" charset="2"/>
              </a:rPr>
              <a:t>(Collectors </a:t>
            </a:r>
            <a:r>
              <a:rPr lang="ko-KR" altLang="en-US">
                <a:sym typeface="Wingdings" panose="05000000000000000000" pitchFamily="2" charset="2"/>
              </a:rPr>
              <a:t>클래스</a:t>
            </a:r>
            <a:r>
              <a:rPr lang="en-US" altLang="ko-KR">
                <a:sym typeface="Wingdings" panose="05000000000000000000" pitchFamily="2" charset="2"/>
              </a:rPr>
              <a:t>)“</a:t>
            </a:r>
            <a:r>
              <a:rPr lang="ko-KR" altLang="en-US">
                <a:sym typeface="Wingdings" panose="05000000000000000000" pitchFamily="2" charset="2"/>
              </a:rPr>
              <a:t>를 통해 아래 기능들을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스트림 요소를 하나의 값으로 리듀스하고 요약하기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스트림 요소 그룹화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스트림 요소 분할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요소 </a:t>
            </a:r>
            <a:r>
              <a:rPr lang="ko-KR" altLang="en-US" err="1">
                <a:sym typeface="Wingdings" panose="05000000000000000000" pitchFamily="2" charset="2"/>
              </a:rPr>
              <a:t>카운팅하기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스트림에서 바로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0F3F-0A89-4263-C757-E6F616F66C8D}"/>
              </a:ext>
            </a:extLst>
          </p:cNvPr>
          <p:cNvSpPr txBox="1"/>
          <p:nvPr/>
        </p:nvSpPr>
        <p:spPr>
          <a:xfrm>
            <a:off x="523874" y="3496500"/>
            <a:ext cx="772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howManyDishes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7637E-3535-5B0E-2474-A09AFC5ED2DC}"/>
              </a:ext>
            </a:extLst>
          </p:cNvPr>
          <p:cNvSpPr txBox="1"/>
          <p:nvPr/>
        </p:nvSpPr>
        <p:spPr>
          <a:xfrm>
            <a:off x="523874" y="4747257"/>
            <a:ext cx="658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howManuDishes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4917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요소에서 최대값과 최소값 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maxBy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minBy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평균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averagingInt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415E-3DD9-AA9C-A824-B483F95CBBB6}"/>
              </a:ext>
            </a:extLst>
          </p:cNvPr>
          <p:cNvSpPr txBox="1"/>
          <p:nvPr/>
        </p:nvSpPr>
        <p:spPr>
          <a:xfrm>
            <a:off x="918570" y="1940805"/>
            <a:ext cx="711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mostCalorieDish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55AF-A72C-1018-5697-508815A4D0E6}"/>
              </a:ext>
            </a:extLst>
          </p:cNvPr>
          <p:cNvSpPr txBox="1"/>
          <p:nvPr/>
        </p:nvSpPr>
        <p:spPr>
          <a:xfrm>
            <a:off x="918570" y="4473152"/>
            <a:ext cx="8519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11A7F-1DF0-A0E6-4997-A395E2247A55}"/>
              </a:ext>
            </a:extLst>
          </p:cNvPr>
          <p:cNvSpPr txBox="1"/>
          <p:nvPr/>
        </p:nvSpPr>
        <p:spPr>
          <a:xfrm>
            <a:off x="918570" y="5777192"/>
            <a:ext cx="896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avgCalories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averagingInt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85842727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모든 집계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</a:t>
            </a:r>
            <a:r>
              <a:rPr lang="ko-KR" altLang="en-US" err="1">
                <a:sym typeface="Wingdings" panose="05000000000000000000" pitchFamily="2" charset="2"/>
              </a:rPr>
              <a:t>요소수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주어진 조건의 합계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평균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최대값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최소값을 한번에 </a:t>
            </a:r>
            <a:r>
              <a:rPr lang="ko-KR" altLang="en-US" err="1">
                <a:sym typeface="Wingdings" panose="05000000000000000000" pitchFamily="2" charset="2"/>
              </a:rPr>
              <a:t>찾아줌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summarizingInt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A910-99C6-CBB4-E7E8-EC9F4ECF6ACE}"/>
              </a:ext>
            </a:extLst>
          </p:cNvPr>
          <p:cNvSpPr txBox="1"/>
          <p:nvPr/>
        </p:nvSpPr>
        <p:spPr>
          <a:xfrm>
            <a:off x="975360" y="2240756"/>
            <a:ext cx="832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Collecotrs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summarizingInt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232B1-AB87-3B18-2785-8E3A0F4B8730}"/>
              </a:ext>
            </a:extLst>
          </p:cNvPr>
          <p:cNvSpPr txBox="1"/>
          <p:nvPr/>
        </p:nvSpPr>
        <p:spPr>
          <a:xfrm>
            <a:off x="975360" y="3877341"/>
            <a:ext cx="8975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min=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average=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477.777778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83501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문자열 연결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6268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내의 문자열을 모두 연결하는 </a:t>
            </a:r>
            <a:r>
              <a:rPr lang="en-US" altLang="ko-KR">
                <a:sym typeface="Wingdings" panose="05000000000000000000" pitchFamily="2" charset="2"/>
              </a:rPr>
              <a:t>joining()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문자열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661E0-9593-3D9F-4FEF-90D010046EE2}"/>
              </a:ext>
            </a:extLst>
          </p:cNvPr>
          <p:cNvSpPr txBox="1"/>
          <p:nvPr/>
        </p:nvSpPr>
        <p:spPr>
          <a:xfrm>
            <a:off x="592347" y="160272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4DD3E-C8AE-C248-C418-D5BACDAB9038}"/>
              </a:ext>
            </a:extLst>
          </p:cNvPr>
          <p:cNvSpPr txBox="1"/>
          <p:nvPr/>
        </p:nvSpPr>
        <p:spPr>
          <a:xfrm>
            <a:off x="592347" y="336294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5857444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174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요소를 하나 이상의 특성으로 분류해 그룹화 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GROUP BY</a:t>
            </a:r>
            <a:r>
              <a:rPr lang="ko-KR" altLang="en-US">
                <a:sym typeface="Wingdings" panose="05000000000000000000" pitchFamily="2" charset="2"/>
              </a:rPr>
              <a:t>와 같은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4ED-2109-77E3-238B-42B0A3B607EC}"/>
              </a:ext>
            </a:extLst>
          </p:cNvPr>
          <p:cNvSpPr txBox="1"/>
          <p:nvPr/>
        </p:nvSpPr>
        <p:spPr>
          <a:xfrm>
            <a:off x="934349" y="230421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45B9-63B0-C3A8-1B48-91E465AD5395}"/>
              </a:ext>
            </a:extLst>
          </p:cNvPr>
          <p:cNvSpPr txBox="1"/>
          <p:nvPr/>
        </p:nvSpPr>
        <p:spPr>
          <a:xfrm>
            <a:off x="934349" y="3596640"/>
            <a:ext cx="8193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FISH=[prawns, salmon],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MEAT=[pork, beef, chicken]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90004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ADDB23-2720-25BB-1DCE-A2E82061E1A7}"/>
              </a:ext>
            </a:extLst>
          </p:cNvPr>
          <p:cNvSpPr txBox="1"/>
          <p:nvPr/>
        </p:nvSpPr>
        <p:spPr>
          <a:xfrm>
            <a:off x="730062" y="181322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그룹화가 동작하는 방식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ED2D3435-9CBD-EBE6-0DFC-C39C03FB716D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16200000" flipH="1">
            <a:off x="5846582" y="2684076"/>
            <a:ext cx="1877835" cy="1272022"/>
          </a:xfrm>
          <a:prstGeom prst="curvedConnector4">
            <a:avLst>
              <a:gd name="adj1" fmla="val 45209"/>
              <a:gd name="adj2" fmla="val 173712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07249-73A4-D354-FA3B-497C7F0ED9B5}"/>
              </a:ext>
            </a:extLst>
          </p:cNvPr>
          <p:cNvSpPr/>
          <p:nvPr/>
        </p:nvSpPr>
        <p:spPr>
          <a:xfrm>
            <a:off x="4168435" y="2097773"/>
            <a:ext cx="3962105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475F71-515E-7116-13A0-610088647C6A}"/>
              </a:ext>
            </a:extLst>
          </p:cNvPr>
          <p:cNvSpPr/>
          <p:nvPr/>
        </p:nvSpPr>
        <p:spPr>
          <a:xfrm>
            <a:off x="876300" y="3162300"/>
            <a:ext cx="1043940" cy="3466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스트림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97948-5B86-5299-BA20-726FEE52A94C}"/>
              </a:ext>
            </a:extLst>
          </p:cNvPr>
          <p:cNvSpPr/>
          <p:nvPr/>
        </p:nvSpPr>
        <p:spPr>
          <a:xfrm>
            <a:off x="2247900" y="4035024"/>
            <a:ext cx="944880" cy="445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5D263-3BCE-5A05-B558-668E15D376E9}"/>
              </a:ext>
            </a:extLst>
          </p:cNvPr>
          <p:cNvSpPr/>
          <p:nvPr/>
        </p:nvSpPr>
        <p:spPr>
          <a:xfrm>
            <a:off x="5349240" y="3349545"/>
            <a:ext cx="1043940" cy="3598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그룹화 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9E96EF-D1E2-9804-7406-8F99C036832A}"/>
              </a:ext>
            </a:extLst>
          </p:cNvPr>
          <p:cNvSpPr/>
          <p:nvPr/>
        </p:nvSpPr>
        <p:spPr>
          <a:xfrm>
            <a:off x="445008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salmon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284596-F0F0-CF17-DF19-D21F99BE60A3}"/>
              </a:ext>
            </a:extLst>
          </p:cNvPr>
          <p:cNvSpPr/>
          <p:nvPr/>
        </p:nvSpPr>
        <p:spPr>
          <a:xfrm>
            <a:off x="543306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pork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beef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CB29E-5467-EB3F-1BED-6CA6CC06E374}"/>
              </a:ext>
            </a:extLst>
          </p:cNvPr>
          <p:cNvSpPr/>
          <p:nvPr/>
        </p:nvSpPr>
        <p:spPr>
          <a:xfrm>
            <a:off x="6416408" y="4667557"/>
            <a:ext cx="1005471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rice</a:t>
            </a:r>
          </a:p>
          <a:p>
            <a:pPr algn="ctr"/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fries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DE439-BA71-EFC6-9E23-8FE03F8C6CE7}"/>
              </a:ext>
            </a:extLst>
          </p:cNvPr>
          <p:cNvSpPr/>
          <p:nvPr/>
        </p:nvSpPr>
        <p:spPr>
          <a:xfrm>
            <a:off x="445008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ABA14-7DCF-7B24-C87D-FB4DA94F67F9}"/>
              </a:ext>
            </a:extLst>
          </p:cNvPr>
          <p:cNvSpPr/>
          <p:nvPr/>
        </p:nvSpPr>
        <p:spPr>
          <a:xfrm>
            <a:off x="543306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45A75C-A0FC-C80A-3848-DC5FE861D4C3}"/>
              </a:ext>
            </a:extLst>
          </p:cNvPr>
          <p:cNvSpPr/>
          <p:nvPr/>
        </p:nvSpPr>
        <p:spPr>
          <a:xfrm>
            <a:off x="6416040" y="4079065"/>
            <a:ext cx="100547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5B797-11BE-5057-2DB2-98201AF5731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1398270" y="3508901"/>
            <a:ext cx="4742" cy="5108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E1717F-1573-6DFC-E0A2-8813EF89694D}"/>
              </a:ext>
            </a:extLst>
          </p:cNvPr>
          <p:cNvSpPr txBox="1"/>
          <p:nvPr/>
        </p:nvSpPr>
        <p:spPr>
          <a:xfrm>
            <a:off x="1083533" y="4019784"/>
            <a:ext cx="63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prawns</a:t>
            </a:r>
          </a:p>
          <a:p>
            <a:pPr algn="ctr"/>
            <a:r>
              <a:rPr lang="en-US" altLang="ko-KR" sz="1200"/>
              <a:t>(</a:t>
            </a:r>
            <a:r>
              <a:rPr lang="ko-KR" altLang="en-US" sz="1200"/>
              <a:t>새우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7FB61-23F4-5DB1-C484-9F97881BD8FB}"/>
              </a:ext>
            </a:extLst>
          </p:cNvPr>
          <p:cNvSpPr txBox="1"/>
          <p:nvPr/>
        </p:nvSpPr>
        <p:spPr>
          <a:xfrm>
            <a:off x="1726360" y="40181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E771D-D52E-473C-BA61-976E768F0BD0}"/>
              </a:ext>
            </a:extLst>
          </p:cNvPr>
          <p:cNvSpPr txBox="1"/>
          <p:nvPr/>
        </p:nvSpPr>
        <p:spPr>
          <a:xfrm>
            <a:off x="3649397" y="4089182"/>
            <a:ext cx="5052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FISH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566D-D5BD-5B83-7339-81D9B59D5BF0}"/>
              </a:ext>
            </a:extLst>
          </p:cNvPr>
          <p:cNvSpPr txBox="1"/>
          <p:nvPr/>
        </p:nvSpPr>
        <p:spPr>
          <a:xfrm>
            <a:off x="3239764" y="401811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452C-9F73-AE81-59D7-1CEAACEF16B9}"/>
              </a:ext>
            </a:extLst>
          </p:cNvPr>
          <p:cNvSpPr txBox="1"/>
          <p:nvPr/>
        </p:nvSpPr>
        <p:spPr>
          <a:xfrm>
            <a:off x="2103770" y="470868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항목을 리스트로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E5B4E-5615-BD92-A4C4-5D428DB0BEA7}"/>
              </a:ext>
            </a:extLst>
          </p:cNvPr>
          <p:cNvSpPr txBox="1"/>
          <p:nvPr/>
        </p:nvSpPr>
        <p:spPr>
          <a:xfrm>
            <a:off x="971707" y="361130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다음</a:t>
            </a:r>
            <a:endParaRPr lang="en-US" altLang="ko-KR" sz="1100"/>
          </a:p>
          <a:p>
            <a:pPr algn="ctr"/>
            <a:r>
              <a:rPr lang="ko-KR" altLang="en-US" sz="1100"/>
              <a:t>항목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5779A0-92DF-CC8D-2457-81FE783DE054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>
            <a:off x="1722490" y="4250617"/>
            <a:ext cx="525410" cy="71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17753-9AF1-3E0D-A38A-8DE6FA711FC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3192780" y="4257792"/>
            <a:ext cx="456617" cy="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BFB655-CCF1-8C5A-38D4-BD5B9CA943A7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154665" y="4258460"/>
            <a:ext cx="295415" cy="5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EBEE62-2740-3009-508D-A3319044A5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89585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0AB75E-34F7-FA85-38BD-FA5F6D3B864F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87883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260E4-9339-E40F-A2C6-E5B00DB98E0E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6918775" y="4438944"/>
            <a:ext cx="369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2188E3-0954-E052-34E8-42E058137AB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871210" y="3709424"/>
            <a:ext cx="7620" cy="3696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4D80F43-6D50-2E77-151D-FA6FC5BF19A1}"/>
              </a:ext>
            </a:extLst>
          </p:cNvPr>
          <p:cNvCxnSpPr>
            <a:stCxn id="26" idx="2"/>
            <a:endCxn id="19" idx="1"/>
          </p:cNvCxnSpPr>
          <p:nvPr/>
        </p:nvCxnSpPr>
        <p:spPr>
          <a:xfrm rot="16200000" flipH="1">
            <a:off x="2689741" y="3194720"/>
            <a:ext cx="473610" cy="3047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E915F17-B1EC-1169-43D4-469EDFD0DF1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6210172" y="3370461"/>
            <a:ext cx="369641" cy="10475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5AEBA48-F5EF-7D62-1F86-B146D07B941A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5198710" y="3406564"/>
            <a:ext cx="369641" cy="9753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8182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35F4EB-AEFB-E176-FA3A-FF0EFBF2CFFB}"/>
              </a:ext>
            </a:extLst>
          </p:cNvPr>
          <p:cNvSpPr txBox="1"/>
          <p:nvPr/>
        </p:nvSpPr>
        <p:spPr>
          <a:xfrm>
            <a:off x="510540" y="1598087"/>
            <a:ext cx="80543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DIET, NORMAL, FAT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 키 </a:t>
            </a:r>
            <a:r>
              <a:rPr lang="ko-KR" altLang="en-US" err="1">
                <a:sym typeface="Wingdings" panose="05000000000000000000" pitchFamily="2" charset="2"/>
              </a:rPr>
              <a:t>커스텀하기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66164-7806-D84A-3575-AE8A9B4F99C4}"/>
              </a:ext>
            </a:extLst>
          </p:cNvPr>
          <p:cNvSpPr/>
          <p:nvPr/>
        </p:nvSpPr>
        <p:spPr>
          <a:xfrm>
            <a:off x="3531978" y="1628852"/>
            <a:ext cx="2000142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5E362-4CDE-30A6-626D-EB0588F8F0AE}"/>
              </a:ext>
            </a:extLst>
          </p:cNvPr>
          <p:cNvSpPr/>
          <p:nvPr/>
        </p:nvSpPr>
        <p:spPr>
          <a:xfrm>
            <a:off x="3124200" y="3104923"/>
            <a:ext cx="1927860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6E28F-2D87-953E-658F-3F75398E6053}"/>
              </a:ext>
            </a:extLst>
          </p:cNvPr>
          <p:cNvSpPr/>
          <p:nvPr/>
        </p:nvSpPr>
        <p:spPr>
          <a:xfrm>
            <a:off x="3108850" y="3827129"/>
            <a:ext cx="220228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9BB911-297A-C826-DEBC-32DE42DE04FA}"/>
              </a:ext>
            </a:extLst>
          </p:cNvPr>
          <p:cNvSpPr/>
          <p:nvPr/>
        </p:nvSpPr>
        <p:spPr>
          <a:xfrm>
            <a:off x="3101231" y="4564575"/>
            <a:ext cx="186700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09806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 err="1">
                <a:latin typeface="+mj-ea"/>
              </a:rPr>
              <a:t>다수준</a:t>
            </a:r>
            <a:r>
              <a:rPr lang="ko-KR" altLang="en-US" sz="4000" b="1">
                <a:latin typeface="+mj-ea"/>
              </a:rPr>
              <a:t>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계산기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계산기 프로그램을 실행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1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byte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를 이용한 </a:t>
            </a:r>
            <a:r>
              <a:rPr lang="ko-KR" altLang="en-US" err="1">
                <a:sym typeface="Wingdings" panose="05000000000000000000" pitchFamily="2" charset="2"/>
              </a:rPr>
              <a:t>다수준</a:t>
            </a:r>
            <a:r>
              <a:rPr lang="ko-KR" altLang="en-US">
                <a:sym typeface="Wingdings" panose="05000000000000000000" pitchFamily="2" charset="2"/>
              </a:rPr>
              <a:t> 그룹화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E87B-4AE2-6C0C-FBE7-D8349E67766D}"/>
              </a:ext>
            </a:extLst>
          </p:cNvPr>
          <p:cNvSpPr txBox="1"/>
          <p:nvPr/>
        </p:nvSpPr>
        <p:spPr>
          <a:xfrm>
            <a:off x="602496" y="1530998"/>
            <a:ext cx="83860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다수준</a:t>
            </a:r>
            <a:r>
              <a:rPr lang="ko-KR" altLang="en-US"/>
              <a:t> 그룹화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84D2F1-0C7D-DF68-B79A-D521B2B6CA73}"/>
              </a:ext>
            </a:extLst>
          </p:cNvPr>
          <p:cNvSpPr/>
          <p:nvPr/>
        </p:nvSpPr>
        <p:spPr>
          <a:xfrm>
            <a:off x="1927112" y="2297648"/>
            <a:ext cx="5289776" cy="2800754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4234-116C-AC3A-29D8-84F6BA865265}"/>
              </a:ext>
            </a:extLst>
          </p:cNvPr>
          <p:cNvSpPr txBox="1"/>
          <p:nvPr/>
        </p:nvSpPr>
        <p:spPr>
          <a:xfrm>
            <a:off x="493804" y="5962375"/>
            <a:ext cx="8494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{MEAT={DIET=[chicken], NORMAL=[beef], FAT=[pork]},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FISH={DIET=[prawns], NORMAL=[salmon]},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OTHER={DIET=[rice, seasonal fruit], NORMAL=[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pizza]}}</a:t>
            </a:r>
          </a:p>
        </p:txBody>
      </p:sp>
    </p:spTree>
    <p:extLst>
      <p:ext uri="{BB962C8B-B14F-4D97-AF65-F5344CB8AC3E}">
        <p14:creationId xmlns:p14="http://schemas.microsoft.com/office/powerpoint/2010/main" val="3393591702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서브그룹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4589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메뉴 별 요리의 개수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AC9AE-09CB-3B49-9C31-DDBA4E5BFCB9}"/>
              </a:ext>
            </a:extLst>
          </p:cNvPr>
          <p:cNvSpPr txBox="1"/>
          <p:nvPr/>
        </p:nvSpPr>
        <p:spPr>
          <a:xfrm rot="20822878">
            <a:off x="5077534" y="3657066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데이터가 존재하는지 확실히 알지 못하기 때문에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pPr algn="l"/>
            <a:r>
              <a:rPr lang="en-US" altLang="ko-KR" sz="1200" b="0">
                <a:solidFill>
                  <a:srgbClr val="FF0000"/>
                </a:solidFill>
                <a:ea typeface="+mj-ea"/>
              </a:rPr>
              <a:t>Optional</a:t>
            </a:r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ko-KR" altLang="en-US" sz="1200" b="0" err="1">
                <a:solidFill>
                  <a:srgbClr val="FF0000"/>
                </a:solidFill>
                <a:latin typeface="+mj-ea"/>
                <a:ea typeface="+mj-ea"/>
              </a:rPr>
              <a:t>리턴한다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200" b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0EBB-4100-AA25-F07D-2EF6C2C14744}"/>
              </a:ext>
            </a:extLst>
          </p:cNvPr>
          <p:cNvSpPr txBox="1"/>
          <p:nvPr/>
        </p:nvSpPr>
        <p:spPr>
          <a:xfrm>
            <a:off x="593248" y="1619607"/>
            <a:ext cx="774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typesCount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E4720-AE03-18E6-EB9D-E24E07C22AB7}"/>
              </a:ext>
            </a:extLst>
          </p:cNvPr>
          <p:cNvSpPr txBox="1"/>
          <p:nvPr/>
        </p:nvSpPr>
        <p:spPr>
          <a:xfrm>
            <a:off x="593248" y="3215139"/>
            <a:ext cx="300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FISH=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OTHER=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8EFA9-D599-FDC6-ABBA-FB4B6210CCD7}"/>
              </a:ext>
            </a:extLst>
          </p:cNvPr>
          <p:cNvSpPr txBox="1"/>
          <p:nvPr/>
        </p:nvSpPr>
        <p:spPr>
          <a:xfrm>
            <a:off x="524238" y="4399417"/>
            <a:ext cx="91827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7E724-CEE5-1587-5573-0F45C8917E8A}"/>
              </a:ext>
            </a:extLst>
          </p:cNvPr>
          <p:cNvSpPr/>
          <p:nvPr/>
        </p:nvSpPr>
        <p:spPr>
          <a:xfrm>
            <a:off x="2254912" y="4399417"/>
            <a:ext cx="1570328" cy="34246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3E078-F570-D52A-30E5-1002AB81B7F9}"/>
              </a:ext>
            </a:extLst>
          </p:cNvPr>
          <p:cNvSpPr txBox="1"/>
          <p:nvPr/>
        </p:nvSpPr>
        <p:spPr>
          <a:xfrm>
            <a:off x="593247" y="6094204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[salmon], OTHER=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[pizza], MEAT=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[pork]}</a:t>
            </a:r>
          </a:p>
        </p:txBody>
      </p:sp>
    </p:spTree>
    <p:extLst>
      <p:ext uri="{BB962C8B-B14F-4D97-AF65-F5344CB8AC3E}">
        <p14:creationId xmlns:p14="http://schemas.microsoft.com/office/powerpoint/2010/main" val="1968910445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 </a:t>
            </a:r>
            <a:r>
              <a:rPr lang="en-US" altLang="ko-KR">
                <a:sym typeface="Wingdings" panose="05000000000000000000" pitchFamily="2" charset="2"/>
              </a:rPr>
              <a:t>– Optional </a:t>
            </a:r>
            <a:r>
              <a:rPr lang="ko-KR" altLang="en-US">
                <a:sym typeface="Wingdings" panose="05000000000000000000" pitchFamily="2" charset="2"/>
              </a:rPr>
              <a:t>제거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41B54-2414-47A8-E2B0-85CAF6D9AD38}"/>
              </a:ext>
            </a:extLst>
          </p:cNvPr>
          <p:cNvSpPr txBox="1"/>
          <p:nvPr/>
        </p:nvSpPr>
        <p:spPr>
          <a:xfrm>
            <a:off x="577632" y="1714698"/>
            <a:ext cx="8711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collectingAndThen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	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get)));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67517A-1FDB-A85D-A258-0B1EE31F42A1}"/>
              </a:ext>
            </a:extLst>
          </p:cNvPr>
          <p:cNvSpPr/>
          <p:nvPr/>
        </p:nvSpPr>
        <p:spPr>
          <a:xfrm>
            <a:off x="2513992" y="2453071"/>
            <a:ext cx="5593688" cy="103792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0093114A-8B76-5234-A7FE-761A0C661D38}"/>
              </a:ext>
            </a:extLst>
          </p:cNvPr>
          <p:cNvSpPr/>
          <p:nvPr/>
        </p:nvSpPr>
        <p:spPr>
          <a:xfrm>
            <a:off x="6137726" y="1683569"/>
            <a:ext cx="818400" cy="373412"/>
          </a:xfrm>
          <a:prstGeom prst="borderCallout1">
            <a:avLst>
              <a:gd name="adj1" fmla="val 47321"/>
              <a:gd name="adj2" fmla="val 0"/>
              <a:gd name="adj3" fmla="val 149371"/>
              <a:gd name="adj4" fmla="val -7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E79492D-2E44-757D-164D-DF4BE7D63702}"/>
              </a:ext>
            </a:extLst>
          </p:cNvPr>
          <p:cNvSpPr/>
          <p:nvPr/>
        </p:nvSpPr>
        <p:spPr>
          <a:xfrm>
            <a:off x="6956126" y="2430393"/>
            <a:ext cx="1151554" cy="373412"/>
          </a:xfrm>
          <a:prstGeom prst="borderCallout1">
            <a:avLst>
              <a:gd name="adj1" fmla="val 47321"/>
              <a:gd name="adj2" fmla="val 0"/>
              <a:gd name="adj3" fmla="val 135086"/>
              <a:gd name="adj4" fmla="val -933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감싸인 컬렉터</a:t>
            </a:r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10DF32C1-A69B-27D6-F4D4-517D90D43B40}"/>
              </a:ext>
            </a:extLst>
          </p:cNvPr>
          <p:cNvSpPr/>
          <p:nvPr/>
        </p:nvSpPr>
        <p:spPr>
          <a:xfrm>
            <a:off x="1211580" y="3093538"/>
            <a:ext cx="920878" cy="373412"/>
          </a:xfrm>
          <a:prstGeom prst="borderCallout1">
            <a:avLst>
              <a:gd name="adj1" fmla="val 45280"/>
              <a:gd name="adj2" fmla="val 102419"/>
              <a:gd name="adj3" fmla="val 73867"/>
              <a:gd name="adj4" fmla="val 29503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변환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29232-B966-7397-A3A4-89496A21FA37}"/>
              </a:ext>
            </a:extLst>
          </p:cNvPr>
          <p:cNvSpPr txBox="1"/>
          <p:nvPr/>
        </p:nvSpPr>
        <p:spPr>
          <a:xfrm>
            <a:off x="593247" y="4013368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{FISH=salmon, OTHER=pizza, MEAT=pork}</a:t>
            </a:r>
          </a:p>
        </p:txBody>
      </p:sp>
    </p:spTree>
    <p:extLst>
      <p:ext uri="{BB962C8B-B14F-4D97-AF65-F5344CB8AC3E}">
        <p14:creationId xmlns:p14="http://schemas.microsoft.com/office/powerpoint/2010/main" val="423919452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분할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86905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스트림을 분할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결과로 채식 요리만 가져옴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필터</a:t>
            </a:r>
            <a:r>
              <a:rPr lang="en-US" altLang="ko-KR">
                <a:sym typeface="Wingdings" panose="05000000000000000000" pitchFamily="2" charset="2"/>
              </a:rPr>
              <a:t>(filter())</a:t>
            </a:r>
            <a:r>
              <a:rPr lang="ko-KR" altLang="en-US">
                <a:sym typeface="Wingdings" panose="05000000000000000000" pitchFamily="2" charset="2"/>
              </a:rPr>
              <a:t>로도 같은 기능을 수행할 수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F133-5F90-1584-7FCF-DF86B5D6E049}"/>
              </a:ext>
            </a:extLst>
          </p:cNvPr>
          <p:cNvSpPr txBox="1"/>
          <p:nvPr/>
        </p:nvSpPr>
        <p:spPr>
          <a:xfrm>
            <a:off x="552792" y="1617325"/>
            <a:ext cx="9246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Dish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기준으로 분할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partitioningBy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2F26-C693-7E58-E5F0-4C2CCCF141C8}"/>
              </a:ext>
            </a:extLst>
          </p:cNvPr>
          <p:cNvSpPr txBox="1"/>
          <p:nvPr/>
        </p:nvSpPr>
        <p:spPr>
          <a:xfrm>
            <a:off x="552792" y="3260974"/>
            <a:ext cx="5665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=[pork, beef, chicken, prawns, salmon],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61DB8-224C-4228-36C1-9E54215C968D}"/>
              </a:ext>
            </a:extLst>
          </p:cNvPr>
          <p:cNvSpPr txBox="1"/>
          <p:nvPr/>
        </p:nvSpPr>
        <p:spPr>
          <a:xfrm>
            <a:off x="552792" y="4450658"/>
            <a:ext cx="7240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vegetarianDishes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073550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codemakers.kr@gmail.com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부동소수점형 변수의 선언과 할당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후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float 4byte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double 8byte </a:t>
            </a:r>
            <a:r>
              <a:rPr lang="ko-KR" altLang="en-US" sz="110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10.55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floatNumber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63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doubleNumber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문자형 변수의 선언과 할당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문자형은 작은 따옴표로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boolean(</a:t>
            </a:r>
            <a:r>
              <a:rPr lang="ko-KR" altLang="en-US">
                <a:latin typeface="+mj-ea"/>
                <a:ea typeface="+mj-ea"/>
              </a:rPr>
              <a:t>불린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불리언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boolean</a:t>
            </a:r>
            <a:r>
              <a:rPr lang="ko-KR" altLang="en-US">
                <a:latin typeface="+mj-ea"/>
                <a:ea typeface="+mj-ea"/>
              </a:rPr>
              <a:t>형은 </a:t>
            </a:r>
            <a:r>
              <a:rPr lang="en-US" altLang="ko-KR">
                <a:latin typeface="+mj-ea"/>
                <a:ea typeface="+mj-ea"/>
              </a:rPr>
              <a:t>true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만 존재하는 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연산자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제어문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등에서 많이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변수는 중괄호 </a:t>
            </a:r>
            <a:r>
              <a:rPr lang="en-US" altLang="ko-KR">
                <a:latin typeface="+mj-ea"/>
                <a:ea typeface="+mj-ea"/>
              </a:rPr>
              <a:t>– { } </a:t>
            </a:r>
            <a:r>
              <a:rPr lang="ko-KR" altLang="en-US">
                <a:latin typeface="+mj-ea"/>
                <a:ea typeface="+mj-ea"/>
              </a:rPr>
              <a:t>의 범위를 가집니다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</a:t>
            </a:r>
            <a:r>
              <a:rPr lang="ko-KR" altLang="en-US" sz="4000" b="1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0. Java Programming Dev Env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</a:t>
            </a:r>
            <a:r>
              <a:rPr lang="ko-KR" altLang="en-US" err="1">
                <a:latin typeface="+mj-ea"/>
                <a:ea typeface="+mj-ea"/>
              </a:rPr>
              <a:t>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</a:t>
            </a:r>
            <a:r>
              <a:rPr lang="ko-KR" altLang="en-US" sz="4000" b="1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을 다시 볼까요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 byte </a:t>
            </a:r>
            <a:r>
              <a:rPr lang="ko-KR" altLang="en-US">
                <a:latin typeface="+mj-ea"/>
                <a:ea typeface="+mj-ea"/>
              </a:rPr>
              <a:t>크기의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변수 값을 </a:t>
            </a:r>
            <a:r>
              <a:rPr lang="en-US" altLang="ko-KR">
                <a:latin typeface="+mj-ea"/>
                <a:ea typeface="+mj-ea"/>
              </a:rPr>
              <a:t>8 byte</a:t>
            </a:r>
            <a:r>
              <a:rPr lang="ko-KR" altLang="en-US">
                <a:latin typeface="+mj-ea"/>
                <a:ea typeface="+mj-ea"/>
              </a:rPr>
              <a:t> 크기의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변수에 할당하면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어떤 일이 일어날까요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에러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없이 잘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형과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형의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범위를 보면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형보다 두 배 많은 정보를 담을 수 있게 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</a:t>
            </a:r>
            <a:r>
              <a:rPr lang="ko-KR" altLang="en-US">
                <a:latin typeface="+mj-ea"/>
                <a:ea typeface="+mj-ea"/>
              </a:rPr>
              <a:t>의 범위가 훨씬 크기 때문에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값을 할당하는데 문제가 없습니다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이런 특징을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</a:t>
            </a:r>
            <a:r>
              <a:rPr lang="ko-KR" altLang="en-US" b="1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크기가 큰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형의 값을 비교적 작은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자연스러운 변환은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에러를 제거하려면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을 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범위를 벗어난 수를 넣었을 때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아래의 코드를 생각해봅니다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진계산법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 + 1 = 1</a:t>
            </a:r>
          </a:p>
          <a:p>
            <a:r>
              <a:rPr lang="en-US" altLang="ko-KR">
                <a:latin typeface="+mj-ea"/>
                <a:ea typeface="+mj-ea"/>
              </a:rPr>
              <a:t>1 + 1 = 10</a:t>
            </a:r>
          </a:p>
          <a:p>
            <a:r>
              <a:rPr lang="en-US" altLang="ko-KR">
                <a:latin typeface="+mj-ea"/>
                <a:ea typeface="+mj-ea"/>
              </a:rPr>
              <a:t>10 + 1 = 11</a:t>
            </a:r>
          </a:p>
          <a:p>
            <a:r>
              <a:rPr lang="en-US" altLang="ko-KR">
                <a:latin typeface="+mj-ea"/>
                <a:ea typeface="+mj-ea"/>
              </a:rPr>
              <a:t>11 + 1 = 100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01111111_11111111_11111111_11111111 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더하면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10000000_00000000_00000000_00000000 </a:t>
            </a:r>
            <a:r>
              <a:rPr lang="ko-KR" altLang="en-US">
                <a:latin typeface="+mj-ea"/>
                <a:ea typeface="+mj-ea"/>
              </a:rPr>
              <a:t>이 되어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진수 </a:t>
            </a:r>
            <a:r>
              <a:rPr lang="en-US" altLang="ko-KR">
                <a:latin typeface="+mj-ea"/>
                <a:ea typeface="+mj-ea"/>
              </a:rPr>
              <a:t>-2,147,483,648 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이런 현상을 </a:t>
            </a:r>
            <a:r>
              <a:rPr lang="ko-KR" altLang="en-US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err="1">
                <a:latin typeface="+mj-ea"/>
                <a:ea typeface="+mj-ea"/>
              </a:rPr>
              <a:t>라고</a:t>
            </a:r>
            <a:r>
              <a:rPr lang="ko-KR" altLang="en-US">
                <a:latin typeface="+mj-ea"/>
                <a:ea typeface="+mj-ea"/>
              </a:rPr>
              <a:t>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995694" cy="1112711"/>
            <a:chOff x="4898273" y="1965199"/>
            <a:chExt cx="5068890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3400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형변환의 주의점</a:t>
              </a:r>
              <a:endParaRPr lang="en-US" altLang="ko-KR" sz="24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기울어야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정수를 부동소수점으로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묵시적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정수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부동소수점 변환에서 묵시적 변환이 가능한 이유</a:t>
              </a:r>
              <a:r>
                <a:rPr lang="en-US" altLang="ko-KR" sz="2400" b="1">
                  <a:sym typeface="Wingdings" panose="05000000000000000000" pitchFamily="2" charset="2"/>
                </a:rPr>
                <a:t>?</a:t>
              </a:r>
              <a:endParaRPr lang="en-US" altLang="ko-KR" sz="2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부동소수점은 정수보다 표현하는 범위가 더 큽니다</a:t>
              </a:r>
              <a:r>
                <a:rPr lang="en-US" altLang="ko-KR"/>
                <a:t>. (</a:t>
              </a:r>
              <a:r>
                <a:rPr lang="ko-KR" altLang="en-US"/>
                <a:t>같은 </a:t>
              </a:r>
              <a:r>
                <a:rPr lang="en-US" altLang="ko-KR"/>
                <a:t>byte</a:t>
              </a:r>
              <a:r>
                <a:rPr lang="ko-KR" altLang="en-US"/>
                <a:t>를 사용하더라도</a:t>
              </a:r>
              <a:r>
                <a:rPr lang="en-US" altLang="ko-KR"/>
                <a:t>)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= </a:t>
              </a:r>
              <a:r>
                <a:rPr lang="ko-KR" altLang="en-US"/>
                <a:t>정수 </a:t>
              </a:r>
              <a:r>
                <a:rPr lang="en-US" altLang="ko-KR"/>
                <a:t>+ </a:t>
              </a:r>
              <a:r>
                <a:rPr lang="ko-KR" altLang="en-US"/>
                <a:t>소수점</a:t>
              </a:r>
              <a:endParaRPr lang="en-US" altLang="ko-KR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부동소수점을 정수로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명시적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부동소수점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정수 </a:t>
              </a:r>
              <a:r>
                <a:rPr lang="ko-KR" altLang="en-US" sz="2400" b="1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정수는 소수점 이하의 자릿수들을 표현하지 못합니다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즉</a:t>
              </a:r>
              <a:r>
                <a:rPr lang="en-US" altLang="ko-KR"/>
                <a:t>, </a:t>
              </a:r>
              <a:r>
                <a:rPr lang="ko-KR" altLang="en-US"/>
                <a:t>소수점 이하 자릿수는 모두 버려집니다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는 소수점 자리 처리가 유연하지 못합니다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에서 소수점 자리 처리를 하려면 원하는 자릿수만큼 곱한 후 처리해야 합니다</a:t>
              </a:r>
              <a:r>
                <a:rPr lang="en-US" altLang="ko-KR"/>
                <a:t>.</a:t>
              </a:r>
            </a:p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en-US" altLang="ko-KR">
                <a:latin typeface="+mj-ea"/>
                <a:ea typeface="+mj-ea"/>
              </a:rPr>
              <a:t>byte, short,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int,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long,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float, double, boolean</a:t>
            </a:r>
            <a:r>
              <a:rPr lang="ko-KR" altLang="en-US">
                <a:latin typeface="+mj-ea"/>
                <a:ea typeface="+mj-ea"/>
              </a:rPr>
              <a:t>으로 변환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문자열을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으로 변경이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864528" cy="1604798"/>
            <a:chOff x="4898273" y="1965199"/>
            <a:chExt cx="7864528" cy="16047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741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문자열은 여러 개의 글자들을 나열한 것을 말합니다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문자열 변수의 타입은 </a:t>
              </a:r>
              <a:r>
                <a:rPr lang="en-US" altLang="ko-KR" b="1"/>
                <a:t>String</a:t>
              </a:r>
              <a:r>
                <a:rPr lang="ko-KR" altLang="en-US"/>
                <a:t>으로 사용하고 값은 </a:t>
              </a:r>
              <a:r>
                <a:rPr lang="ko-KR" altLang="en-US" b="1"/>
                <a:t>큰 따옴표</a:t>
              </a:r>
              <a:r>
                <a:rPr lang="ko-KR" altLang="en-US"/>
                <a:t>로 감싸야 합니다</a:t>
              </a:r>
              <a:r>
                <a:rPr lang="en-US" altLang="ko-KR"/>
                <a:t>.</a:t>
              </a:r>
            </a:p>
            <a:p>
              <a:r>
                <a:rPr lang="en-US" altLang="ko-KR">
                  <a:highlight>
                    <a:srgbClr val="FFFF00"/>
                  </a:highlight>
                </a:rPr>
                <a:t>String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“Hello, World!”;</a:t>
              </a:r>
              <a:r>
                <a:rPr lang="en-US" altLang="ko-KR">
                  <a:solidFill>
                    <a:schemeClr val="bg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/>
                <a:t>형식으로 사용합니다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1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정수로 변환하려면 타입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en-US" altLang="ko-KR" err="1">
                <a:latin typeface="+mj-ea"/>
                <a:ea typeface="+mj-ea"/>
              </a:rPr>
              <a:t>parseType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문자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//int</a:t>
            </a:r>
            <a:r>
              <a:rPr lang="ko-KR" altLang="en-US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</a:t>
            </a:r>
            <a:r>
              <a:rPr lang="ko-KR" altLang="en-US" err="1">
                <a:highlight>
                  <a:srgbClr val="FFFF00"/>
                </a:highlight>
              </a:rPr>
              <a:t>A</a:t>
            </a:r>
            <a:r>
              <a:rPr lang="ko-KR" altLang="en-US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https://jdk.java.net/20/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>
                <a:latin typeface="+mj-ea"/>
                <a:ea typeface="+mj-ea"/>
              </a:rPr>
              <a:t>타입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en-US" altLang="ko-KR" b="1" err="1">
                <a:latin typeface="+mj-ea"/>
                <a:ea typeface="+mj-ea"/>
              </a:rPr>
              <a:t>parseType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</a:t>
            </a:r>
            <a:r>
              <a:rPr lang="ko-KR" altLang="en-US" sz="4000" b="1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할당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산술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AD58-FCEC-F79A-E1ED-70F73B48A7B4}"/>
              </a:ext>
            </a:extLst>
          </p:cNvPr>
          <p:cNvSpPr txBox="1"/>
          <p:nvPr/>
        </p:nvSpPr>
        <p:spPr>
          <a:xfrm>
            <a:off x="1914255" y="2631911"/>
            <a:ext cx="69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할당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14:cNvPr>
              <p14:cNvContentPartPr/>
              <p14:nvPr/>
            </p14:nvContentPartPr>
            <p14:xfrm>
              <a:off x="2102490" y="2770410"/>
              <a:ext cx="3207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90" y="2707770"/>
                <a:ext cx="446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14:cNvPr>
              <p14:cNvContentPartPr/>
              <p14:nvPr/>
            </p14:nvContentPartPr>
            <p14:xfrm>
              <a:off x="2022570" y="2673540"/>
              <a:ext cx="360360" cy="28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930" y="2655900"/>
                <a:ext cx="39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14:cNvPr>
              <p14:cNvContentPartPr/>
              <p14:nvPr/>
            </p14:nvContentPartPr>
            <p14:xfrm>
              <a:off x="2021130" y="2742660"/>
              <a:ext cx="126720" cy="80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3130" y="2724660"/>
                <a:ext cx="16236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882D307-B98D-9545-82BB-06B995F0C19E}"/>
              </a:ext>
            </a:extLst>
          </p:cNvPr>
          <p:cNvSpPr txBox="1"/>
          <p:nvPr/>
        </p:nvSpPr>
        <p:spPr>
          <a:xfrm>
            <a:off x="2021130" y="2631911"/>
            <a:ext cx="69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복합 산술연산자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연산 우선 순위 </a:t>
            </a:r>
            <a:r>
              <a:rPr lang="en-US" altLang="ko-KR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짧은 연산자 및 단항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17062</TotalTime>
  <Words>48301</Words>
  <Application>Microsoft Office PowerPoint</Application>
  <PresentationFormat>화면 슬라이드 쇼(4:3)</PresentationFormat>
  <Paragraphs>9116</Paragraphs>
  <Slides>636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636</vt:i4>
      </vt:variant>
    </vt:vector>
  </HeadingPairs>
  <TitlesOfParts>
    <vt:vector size="644" baseType="lpstr">
      <vt:lpstr>NanumGothic</vt:lpstr>
      <vt:lpstr>맑은 고딕</vt:lpstr>
      <vt:lpstr>Arial</vt:lpstr>
      <vt:lpstr>Calibri</vt:lpstr>
      <vt:lpstr>Consolas</vt:lpstr>
      <vt:lpstr>Monaco</vt:lpstr>
      <vt:lpstr>Wingdings</vt:lpstr>
      <vt:lpstr>Office 테마</vt:lpstr>
      <vt:lpstr>Java Programming</vt:lpstr>
      <vt:lpstr>PowerPoint 프레젠테이션</vt:lpstr>
      <vt:lpstr>개요</vt:lpstr>
      <vt:lpstr>개요</vt:lpstr>
      <vt:lpstr>개요</vt:lpstr>
      <vt:lpstr>개요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실행흐름 제어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추상 클래스 (abstract class)</vt:lpstr>
      <vt:lpstr>17. 추상 클래스 (abstract class)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인터페이스 (interface)</vt:lpstr>
      <vt:lpstr>17. 인터페이스 (interface)</vt:lpstr>
      <vt:lpstr>17. 인터페이스 (interface)</vt:lpstr>
      <vt:lpstr>17. 인터페이스 (interface)</vt:lpstr>
      <vt:lpstr>17. 인터페이스 (interface)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 처리</vt:lpstr>
      <vt:lpstr>18. 예외 처리</vt:lpstr>
      <vt:lpstr>18. 예외 처리</vt:lpstr>
      <vt:lpstr>18.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Java Functional Programming 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4. Mapping</vt:lpstr>
      <vt:lpstr>4. Mapping</vt:lpstr>
      <vt:lpstr>4. Mapping</vt:lpstr>
      <vt:lpstr>5. Find &amp; Matching</vt:lpstr>
      <vt:lpstr>5. Find &amp; Matching</vt:lpstr>
      <vt:lpstr>5. Find &amp; Matching</vt:lpstr>
      <vt:lpstr>5. Find &amp; Matching</vt:lpstr>
      <vt:lpstr>5. Find &amp; Matching</vt:lpstr>
      <vt:lpstr>6. Reducing</vt:lpstr>
      <vt:lpstr>6. Reducing</vt:lpstr>
      <vt:lpstr>6. Reducing</vt:lpstr>
      <vt:lpstr>6. Reducing</vt:lpstr>
      <vt:lpstr>6. Reducing</vt:lpstr>
      <vt:lpstr>7. Primitive Stream</vt:lpstr>
      <vt:lpstr>7. Primitive Stream</vt:lpstr>
      <vt:lpstr>7. Primitive Stream</vt:lpstr>
      <vt:lpstr>8. Generate Stream</vt:lpstr>
      <vt:lpstr>8. Generate Stream</vt:lpstr>
      <vt:lpstr>8. Generate Stream</vt:lpstr>
      <vt:lpstr>9. Collectors</vt:lpstr>
      <vt:lpstr>9. 데이터 집계</vt:lpstr>
      <vt:lpstr>9. 데이터 집계</vt:lpstr>
      <vt:lpstr>9. 데이터 집계</vt:lpstr>
      <vt:lpstr>9. 데이터 집계</vt:lpstr>
      <vt:lpstr>9. 문자열 연결</vt:lpstr>
      <vt:lpstr>9. 문자열 연결</vt:lpstr>
      <vt:lpstr>9. 그룹화</vt:lpstr>
      <vt:lpstr>9. 그룹화 </vt:lpstr>
      <vt:lpstr>9. 그룹화 </vt:lpstr>
      <vt:lpstr>9. 그룹화 </vt:lpstr>
      <vt:lpstr>9. 다수준 그룹화</vt:lpstr>
      <vt:lpstr>9. 다수준 그룹화 </vt:lpstr>
      <vt:lpstr>9. 서브그룹 그룹화</vt:lpstr>
      <vt:lpstr>9. 서브그룹 그룹화 </vt:lpstr>
      <vt:lpstr>9. 서브그룹 그룹화 </vt:lpstr>
      <vt:lpstr>9. 분할</vt:lpstr>
      <vt:lpstr>9. 분할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Java Programming</dc:title>
  <dc:creator>Jang Minchang</dc:creator>
  <cp:lastModifiedBy>211-11</cp:lastModifiedBy>
  <cp:revision>130</cp:revision>
  <dcterms:created xsi:type="dcterms:W3CDTF">2023-02-19T05:29:41Z</dcterms:created>
  <dcterms:modified xsi:type="dcterms:W3CDTF">2025-02-13T08:47:06Z</dcterms:modified>
</cp:coreProperties>
</file>